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9"/>
  </p:notesMasterIdLst>
  <p:sldIdLst>
    <p:sldId id="256" r:id="rId5"/>
    <p:sldId id="257" r:id="rId6"/>
    <p:sldId id="260" r:id="rId7"/>
    <p:sldId id="259" r:id="rId8"/>
    <p:sldId id="262" r:id="rId9"/>
    <p:sldId id="263" r:id="rId10"/>
    <p:sldId id="264" r:id="rId11"/>
    <p:sldId id="265" r:id="rId12"/>
    <p:sldId id="266" r:id="rId13"/>
    <p:sldId id="272" r:id="rId14"/>
    <p:sldId id="268" r:id="rId15"/>
    <p:sldId id="269" r:id="rId16"/>
    <p:sldId id="270" r:id="rId17"/>
    <p:sldId id="271"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8A7E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0C4FEF1-C7E5-4EB5-A3B9-D884C609E855}" v="3" dt="2020-07-24T08:30:05.14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2687"/>
    <p:restoredTop sz="83333"/>
  </p:normalViewPr>
  <p:slideViewPr>
    <p:cSldViewPr snapToGrid="0" snapToObjects="1">
      <p:cViewPr varScale="1">
        <p:scale>
          <a:sx n="60" d="100"/>
          <a:sy n="60" d="100"/>
        </p:scale>
        <p:origin x="414" y="66"/>
      </p:cViewPr>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loe Purcell" userId="63a8ec87-d6be-4446-b9e6-222d5ad8c2bd" providerId="ADAL" clId="{60C4FEF1-C7E5-4EB5-A3B9-D884C609E855}"/>
    <pc:docChg chg="undo modSld">
      <pc:chgData name="Chloe Purcell" userId="63a8ec87-d6be-4446-b9e6-222d5ad8c2bd" providerId="ADAL" clId="{60C4FEF1-C7E5-4EB5-A3B9-D884C609E855}" dt="2020-07-24T08:30:06.991" v="8" actId="20577"/>
      <pc:docMkLst>
        <pc:docMk/>
      </pc:docMkLst>
      <pc:sldChg chg="modNotesTx">
        <pc:chgData name="Chloe Purcell" userId="63a8ec87-d6be-4446-b9e6-222d5ad8c2bd" providerId="ADAL" clId="{60C4FEF1-C7E5-4EB5-A3B9-D884C609E855}" dt="2020-07-24T08:30:06.991" v="8" actId="20577"/>
        <pc:sldMkLst>
          <pc:docMk/>
          <pc:sldMk cId="2278683900" sldId="25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90C675-9671-B743-85D4-8D47E89CC98A}" type="datetimeFigureOut">
              <a:rPr lang="en-US" smtClean="0"/>
              <a:t>7/24/2020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C6E8CB5-2A9F-394B-8DB6-B2BA1EF28692}" type="slidenum">
              <a:rPr lang="en-US" smtClean="0"/>
              <a:t>‹#›</a:t>
            </a:fld>
            <a:endParaRPr lang="en-US"/>
          </a:p>
        </p:txBody>
      </p:sp>
    </p:spTree>
    <p:extLst>
      <p:ext uri="{BB962C8B-B14F-4D97-AF65-F5344CB8AC3E}">
        <p14:creationId xmlns:p14="http://schemas.microsoft.com/office/powerpoint/2010/main" val="19556644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https://youtu.be/KGZVnCN5494</a:t>
            </a:r>
          </a:p>
          <a:p>
            <a:r>
              <a:rPr lang="en-GB" dirty="0"/>
              <a:t>Please ensure you have fully read the accompanying teacher notes and explanations before teaching this lesson.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rgbClr val="000000"/>
                </a:solidFill>
                <a:latin typeface="Calibri" panose="020F0502020204030204" pitchFamily="34" charset="0"/>
                <a:ea typeface="Times New Roman" panose="02020603050405020304" pitchFamily="18" charset="0"/>
              </a:rPr>
              <a:t>This resource has been produced by Safe! in conjunction with The Cherwell School (L. Dorn and R. Hancock) 2020. </a:t>
            </a:r>
            <a:endParaRPr lang="en-GB" sz="1800" dirty="0">
              <a:latin typeface="Times New Roman" panose="02020603050405020304" pitchFamily="18" charset="0"/>
              <a:ea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DC6E8CB5-2A9F-394B-8DB6-B2BA1EF28692}" type="slidenum">
              <a:rPr lang="en-US" smtClean="0"/>
              <a:t>1</a:t>
            </a:fld>
            <a:endParaRPr lang="en-US"/>
          </a:p>
        </p:txBody>
      </p:sp>
    </p:spTree>
    <p:extLst>
      <p:ext uri="{BB962C8B-B14F-4D97-AF65-F5344CB8AC3E}">
        <p14:creationId xmlns:p14="http://schemas.microsoft.com/office/powerpoint/2010/main" val="35068395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Teacher/Student resource: </a:t>
            </a:r>
            <a:r>
              <a:rPr lang="en-GB"/>
              <a:t>Appendix 3 </a:t>
            </a:r>
            <a:endParaRPr lang="en-GB" b="0">
              <a:effectLst/>
            </a:endParaRPr>
          </a:p>
        </p:txBody>
      </p:sp>
      <p:sp>
        <p:nvSpPr>
          <p:cNvPr id="4" name="Slide Number Placeholder 3"/>
          <p:cNvSpPr>
            <a:spLocks noGrp="1"/>
          </p:cNvSpPr>
          <p:nvPr>
            <p:ph type="sldNum" sz="quarter" idx="5"/>
          </p:nvPr>
        </p:nvSpPr>
        <p:spPr/>
        <p:txBody>
          <a:bodyPr/>
          <a:lstStyle/>
          <a:p>
            <a:fld id="{DC6E8CB5-2A9F-394B-8DB6-B2BA1EF28692}" type="slidenum">
              <a:rPr lang="en-US" smtClean="0"/>
              <a:t>10</a:t>
            </a:fld>
            <a:endParaRPr lang="en-US"/>
          </a:p>
        </p:txBody>
      </p:sp>
    </p:spTree>
    <p:extLst>
      <p:ext uri="{BB962C8B-B14F-4D97-AF65-F5344CB8AC3E}">
        <p14:creationId xmlns:p14="http://schemas.microsoft.com/office/powerpoint/2010/main" val="7884674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GB" b="0" dirty="0">
                <a:effectLst/>
              </a:rPr>
              <a:t>Activity 5 Optional</a:t>
            </a: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11</a:t>
            </a:fld>
            <a:endParaRPr lang="en-US"/>
          </a:p>
        </p:txBody>
      </p:sp>
    </p:spTree>
    <p:extLst>
      <p:ext uri="{BB962C8B-B14F-4D97-AF65-F5344CB8AC3E}">
        <p14:creationId xmlns:p14="http://schemas.microsoft.com/office/powerpoint/2010/main" val="16819791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GB" b="0" dirty="0">
                <a:effectLst/>
              </a:rPr>
              <a:t>Optional activity 5</a:t>
            </a: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12</a:t>
            </a:fld>
            <a:endParaRPr lang="en-US"/>
          </a:p>
        </p:txBody>
      </p:sp>
    </p:spTree>
    <p:extLst>
      <p:ext uri="{BB962C8B-B14F-4D97-AF65-F5344CB8AC3E}">
        <p14:creationId xmlns:p14="http://schemas.microsoft.com/office/powerpoint/2010/main" val="37038849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GB" b="0" dirty="0">
                <a:effectLst/>
              </a:rPr>
              <a:t>Optional activity 5</a:t>
            </a: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13</a:t>
            </a:fld>
            <a:endParaRPr lang="en-US"/>
          </a:p>
        </p:txBody>
      </p:sp>
    </p:spTree>
    <p:extLst>
      <p:ext uri="{BB962C8B-B14F-4D97-AF65-F5344CB8AC3E}">
        <p14:creationId xmlns:p14="http://schemas.microsoft.com/office/powerpoint/2010/main" val="15518077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rgbClr val="000000"/>
                </a:solidFill>
                <a:latin typeface="Calibri" panose="020F0502020204030204" pitchFamily="34" charset="0"/>
                <a:ea typeface="Times New Roman" panose="02020603050405020304" pitchFamily="18" charset="0"/>
              </a:rPr>
              <a:t>This resource has been produced by Safe! in conjunction with The Cherwell School (L. Dorn and R. Hancock) 2020. </a:t>
            </a:r>
            <a:endParaRPr lang="en-GB" sz="1800" dirty="0">
              <a:latin typeface="Times New Roman" panose="02020603050405020304" pitchFamily="18" charset="0"/>
              <a:ea typeface="Times New Roman" panose="02020603050405020304" pitchFamily="18" charset="0"/>
            </a:endParaRPr>
          </a:p>
          <a:p>
            <a:br>
              <a:rPr lang="en-GB" dirty="0"/>
            </a:br>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14</a:t>
            </a:fld>
            <a:endParaRPr lang="en-US"/>
          </a:p>
        </p:txBody>
      </p:sp>
    </p:spTree>
    <p:extLst>
      <p:ext uri="{BB962C8B-B14F-4D97-AF65-F5344CB8AC3E}">
        <p14:creationId xmlns:p14="http://schemas.microsoft.com/office/powerpoint/2010/main" val="282740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2</a:t>
            </a:fld>
            <a:endParaRPr lang="en-US"/>
          </a:p>
        </p:txBody>
      </p:sp>
    </p:spTree>
    <p:extLst>
      <p:ext uri="{BB962C8B-B14F-4D97-AF65-F5344CB8AC3E}">
        <p14:creationId xmlns:p14="http://schemas.microsoft.com/office/powerpoint/2010/main" val="11061451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br>
              <a:rPr lang="en-GB" dirty="0"/>
            </a:br>
            <a:br>
              <a:rPr lang="en-GB" dirty="0"/>
            </a:br>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3</a:t>
            </a:fld>
            <a:endParaRPr lang="en-US"/>
          </a:p>
        </p:txBody>
      </p:sp>
    </p:spTree>
    <p:extLst>
      <p:ext uri="{BB962C8B-B14F-4D97-AF65-F5344CB8AC3E}">
        <p14:creationId xmlns:p14="http://schemas.microsoft.com/office/powerpoint/2010/main" val="4678618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sz="1200" b="0" i="0" u="none" strike="noStrike" kern="1200" dirty="0">
              <a:solidFill>
                <a:schemeClr val="tx1"/>
              </a:solidFill>
              <a:effectLst/>
              <a:latin typeface="+mn-lt"/>
              <a:ea typeface="+mn-ea"/>
              <a:cs typeface="+mn-cs"/>
            </a:endParaRPr>
          </a:p>
          <a:p>
            <a:pPr rtl="0"/>
            <a:r>
              <a:rPr lang="en-GB" sz="1200" b="1" i="0" u="none" strike="noStrike" kern="1200" dirty="0">
                <a:solidFill>
                  <a:schemeClr val="tx1"/>
                </a:solidFill>
                <a:effectLst/>
                <a:latin typeface="+mn-lt"/>
                <a:ea typeface="+mn-ea"/>
                <a:cs typeface="+mn-cs"/>
              </a:rPr>
              <a:t>Teacher/Student Resource</a:t>
            </a:r>
            <a:r>
              <a:rPr lang="en-GB" sz="1200" b="0" i="0" u="none" strike="noStrike" kern="1200" dirty="0">
                <a:solidFill>
                  <a:schemeClr val="tx1"/>
                </a:solidFill>
                <a:effectLst/>
                <a:latin typeface="+mn-lt"/>
                <a:ea typeface="+mn-ea"/>
                <a:cs typeface="+mn-cs"/>
              </a:rPr>
              <a:t>: Useful key words</a:t>
            </a:r>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4</a:t>
            </a:fld>
            <a:endParaRPr lang="en-US"/>
          </a:p>
        </p:txBody>
      </p:sp>
    </p:spTree>
    <p:extLst>
      <p:ext uri="{BB962C8B-B14F-4D97-AF65-F5344CB8AC3E}">
        <p14:creationId xmlns:p14="http://schemas.microsoft.com/office/powerpoint/2010/main" val="1010006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GB" sz="1200" b="1" i="0" u="none" strike="noStrike" kern="1200" dirty="0">
                <a:solidFill>
                  <a:schemeClr val="tx1"/>
                </a:solidFill>
                <a:effectLst/>
                <a:latin typeface="+mn-lt"/>
                <a:ea typeface="+mn-ea"/>
                <a:cs typeface="+mn-cs"/>
              </a:rPr>
              <a:t>Teacher/Student Resource</a:t>
            </a:r>
            <a:r>
              <a:rPr lang="en-GB" sz="1200" b="0" i="0" u="none" strike="noStrike" kern="1200" dirty="0">
                <a:solidFill>
                  <a:schemeClr val="tx1"/>
                </a:solidFill>
                <a:effectLst/>
                <a:latin typeface="+mn-lt"/>
                <a:ea typeface="+mn-ea"/>
                <a:cs typeface="+mn-cs"/>
              </a:rPr>
              <a:t>: Appendix 1 – card sort. We recommend cutting before lesson.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dirty="0">
                <a:solidFill>
                  <a:schemeClr val="tx1"/>
                </a:solidFill>
                <a:effectLst/>
                <a:latin typeface="+mn-lt"/>
                <a:ea typeface="+mn-ea"/>
                <a:cs typeface="+mn-cs"/>
              </a:rPr>
              <a:t>The correct list [Appendix 2] can then be given out as a handout to use with later tasks.</a:t>
            </a:r>
            <a:endParaRPr lang="en-GB" b="0" dirty="0">
              <a:effectLst/>
            </a:endParaRPr>
          </a:p>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5</a:t>
            </a:fld>
            <a:endParaRPr lang="en-US"/>
          </a:p>
        </p:txBody>
      </p:sp>
    </p:spTree>
    <p:extLst>
      <p:ext uri="{BB962C8B-B14F-4D97-AF65-F5344CB8AC3E}">
        <p14:creationId xmlns:p14="http://schemas.microsoft.com/office/powerpoint/2010/main" val="31908903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6</a:t>
            </a:fld>
            <a:endParaRPr lang="en-US"/>
          </a:p>
        </p:txBody>
      </p:sp>
    </p:spTree>
    <p:extLst>
      <p:ext uri="{BB962C8B-B14F-4D97-AF65-F5344CB8AC3E}">
        <p14:creationId xmlns:p14="http://schemas.microsoft.com/office/powerpoint/2010/main" val="30472612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br>
              <a:rPr lang="en-GB" dirty="0"/>
            </a:br>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7</a:t>
            </a:fld>
            <a:endParaRPr lang="en-US"/>
          </a:p>
        </p:txBody>
      </p:sp>
    </p:spTree>
    <p:extLst>
      <p:ext uri="{BB962C8B-B14F-4D97-AF65-F5344CB8AC3E}">
        <p14:creationId xmlns:p14="http://schemas.microsoft.com/office/powerpoint/2010/main" val="42815665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 explanation to launch into activity four</a:t>
            </a:r>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8</a:t>
            </a:fld>
            <a:endParaRPr lang="en-US"/>
          </a:p>
        </p:txBody>
      </p:sp>
    </p:spTree>
    <p:extLst>
      <p:ext uri="{BB962C8B-B14F-4D97-AF65-F5344CB8AC3E}">
        <p14:creationId xmlns:p14="http://schemas.microsoft.com/office/powerpoint/2010/main" val="24439579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Teacher/Student resource: </a:t>
            </a:r>
            <a:r>
              <a:rPr lang="en-GB" dirty="0"/>
              <a:t>Appendix 3 </a:t>
            </a:r>
            <a:br>
              <a:rPr lang="en-GB" dirty="0"/>
            </a:br>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9</a:t>
            </a:fld>
            <a:endParaRPr lang="en-US"/>
          </a:p>
        </p:txBody>
      </p:sp>
    </p:spTree>
    <p:extLst>
      <p:ext uri="{BB962C8B-B14F-4D97-AF65-F5344CB8AC3E}">
        <p14:creationId xmlns:p14="http://schemas.microsoft.com/office/powerpoint/2010/main" val="4284299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588610-7B03-254D-8924-4116C2718627}"/>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312506FD-0F07-224F-BBCB-58B8EB8C046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64905868-F028-3244-9E8E-2CC5EEA1B6BE}"/>
              </a:ext>
            </a:extLst>
          </p:cNvPr>
          <p:cNvSpPr>
            <a:spLocks noGrp="1"/>
          </p:cNvSpPr>
          <p:nvPr>
            <p:ph type="dt" sz="half" idx="10"/>
          </p:nvPr>
        </p:nvSpPr>
        <p:spPr/>
        <p:txBody>
          <a:bodyPr/>
          <a:lstStyle/>
          <a:p>
            <a:fld id="{1D2FD5AC-6D0B-7F41-A729-B534110D8D54}" type="datetimeFigureOut">
              <a:rPr lang="en-US" smtClean="0"/>
              <a:t>7/24/2020</a:t>
            </a:fld>
            <a:endParaRPr lang="en-US"/>
          </a:p>
        </p:txBody>
      </p:sp>
      <p:sp>
        <p:nvSpPr>
          <p:cNvPr id="5" name="Footer Placeholder 4">
            <a:extLst>
              <a:ext uri="{FF2B5EF4-FFF2-40B4-BE49-F238E27FC236}">
                <a16:creationId xmlns:a16="http://schemas.microsoft.com/office/drawing/2014/main" id="{4B305E4F-45FA-7E42-AFB9-2A74B66ECB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4D8F7A-AC0D-954D-90C4-E3B2695406AB}"/>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40908089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095F3F-B85B-874B-8B24-0C2E1498046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11154E86-4500-8743-B88C-C4034EFE42DC}"/>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4A74BF7-BC30-FB4A-8A2C-A6F5B82E406E}"/>
              </a:ext>
            </a:extLst>
          </p:cNvPr>
          <p:cNvSpPr>
            <a:spLocks noGrp="1"/>
          </p:cNvSpPr>
          <p:nvPr>
            <p:ph type="dt" sz="half" idx="10"/>
          </p:nvPr>
        </p:nvSpPr>
        <p:spPr/>
        <p:txBody>
          <a:bodyPr/>
          <a:lstStyle/>
          <a:p>
            <a:fld id="{1D2FD5AC-6D0B-7F41-A729-B534110D8D54}" type="datetimeFigureOut">
              <a:rPr lang="en-US" smtClean="0"/>
              <a:t>7/24/2020</a:t>
            </a:fld>
            <a:endParaRPr lang="en-US"/>
          </a:p>
        </p:txBody>
      </p:sp>
      <p:sp>
        <p:nvSpPr>
          <p:cNvPr id="5" name="Footer Placeholder 4">
            <a:extLst>
              <a:ext uri="{FF2B5EF4-FFF2-40B4-BE49-F238E27FC236}">
                <a16:creationId xmlns:a16="http://schemas.microsoft.com/office/drawing/2014/main" id="{1E3FCB64-0AB3-454B-8EA1-206AC765CCC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949BBF-E479-A444-8059-62645C274A75}"/>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36799668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A76C8FE-595D-2C4C-B9D9-0C7E438AFFC9}"/>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B751AC07-4248-8644-AEB4-B19126B12A3E}"/>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025872D-EB68-8440-9E7A-6C20B105C80C}"/>
              </a:ext>
            </a:extLst>
          </p:cNvPr>
          <p:cNvSpPr>
            <a:spLocks noGrp="1"/>
          </p:cNvSpPr>
          <p:nvPr>
            <p:ph type="dt" sz="half" idx="10"/>
          </p:nvPr>
        </p:nvSpPr>
        <p:spPr/>
        <p:txBody>
          <a:bodyPr/>
          <a:lstStyle/>
          <a:p>
            <a:fld id="{1D2FD5AC-6D0B-7F41-A729-B534110D8D54}" type="datetimeFigureOut">
              <a:rPr lang="en-US" smtClean="0"/>
              <a:t>7/24/2020</a:t>
            </a:fld>
            <a:endParaRPr lang="en-US"/>
          </a:p>
        </p:txBody>
      </p:sp>
      <p:sp>
        <p:nvSpPr>
          <p:cNvPr id="5" name="Footer Placeholder 4">
            <a:extLst>
              <a:ext uri="{FF2B5EF4-FFF2-40B4-BE49-F238E27FC236}">
                <a16:creationId xmlns:a16="http://schemas.microsoft.com/office/drawing/2014/main" id="{219F9386-FDB8-7048-80BE-D69971D435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2EE09F-F75B-654F-9418-1E267E0DA2A4}"/>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475623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E6C14-4BCC-A145-9CEE-74E85DAF1650}"/>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EE5667E-EF07-5840-817D-D938D4FDC2F1}"/>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5DAE1CA-3E0C-A447-892D-E65E4BBACCD9}"/>
              </a:ext>
            </a:extLst>
          </p:cNvPr>
          <p:cNvSpPr>
            <a:spLocks noGrp="1"/>
          </p:cNvSpPr>
          <p:nvPr>
            <p:ph type="dt" sz="half" idx="10"/>
          </p:nvPr>
        </p:nvSpPr>
        <p:spPr/>
        <p:txBody>
          <a:bodyPr/>
          <a:lstStyle/>
          <a:p>
            <a:fld id="{1D2FD5AC-6D0B-7F41-A729-B534110D8D54}" type="datetimeFigureOut">
              <a:rPr lang="en-US" smtClean="0"/>
              <a:t>7/24/2020</a:t>
            </a:fld>
            <a:endParaRPr lang="en-US"/>
          </a:p>
        </p:txBody>
      </p:sp>
      <p:sp>
        <p:nvSpPr>
          <p:cNvPr id="5" name="Footer Placeholder 4">
            <a:extLst>
              <a:ext uri="{FF2B5EF4-FFF2-40B4-BE49-F238E27FC236}">
                <a16:creationId xmlns:a16="http://schemas.microsoft.com/office/drawing/2014/main" id="{9160281A-2733-6F4E-AD45-8A76B74F29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6A7636-5FB2-2B41-8895-4B87B7111FAD}"/>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32054634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706FC4-FC07-FB4C-A5E4-A19AB4903C67}"/>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437882C0-EDD3-3141-9E78-633C22700C3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CFE6105-454C-ED42-A078-6EF3DF0E8B3B}"/>
              </a:ext>
            </a:extLst>
          </p:cNvPr>
          <p:cNvSpPr>
            <a:spLocks noGrp="1"/>
          </p:cNvSpPr>
          <p:nvPr>
            <p:ph type="dt" sz="half" idx="10"/>
          </p:nvPr>
        </p:nvSpPr>
        <p:spPr/>
        <p:txBody>
          <a:bodyPr/>
          <a:lstStyle/>
          <a:p>
            <a:fld id="{1D2FD5AC-6D0B-7F41-A729-B534110D8D54}" type="datetimeFigureOut">
              <a:rPr lang="en-US" smtClean="0"/>
              <a:t>7/24/2020</a:t>
            </a:fld>
            <a:endParaRPr lang="en-US"/>
          </a:p>
        </p:txBody>
      </p:sp>
      <p:sp>
        <p:nvSpPr>
          <p:cNvPr id="5" name="Footer Placeholder 4">
            <a:extLst>
              <a:ext uri="{FF2B5EF4-FFF2-40B4-BE49-F238E27FC236}">
                <a16:creationId xmlns:a16="http://schemas.microsoft.com/office/drawing/2014/main" id="{72B0AEBF-71C0-E945-838F-7792E90A9B0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204DB7-0A5F-9347-B76E-D6F9795A6289}"/>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33770400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7A607-87C8-7D4B-A294-8B63765377E3}"/>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1B29D68D-7F92-174F-8C62-B4237E1D17DF}"/>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4C66341D-417A-1B42-9368-CE2D0BEBAB28}"/>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1704449B-29D0-C84A-B010-576E9475CCDF}"/>
              </a:ext>
            </a:extLst>
          </p:cNvPr>
          <p:cNvSpPr>
            <a:spLocks noGrp="1"/>
          </p:cNvSpPr>
          <p:nvPr>
            <p:ph type="dt" sz="half" idx="10"/>
          </p:nvPr>
        </p:nvSpPr>
        <p:spPr/>
        <p:txBody>
          <a:bodyPr/>
          <a:lstStyle/>
          <a:p>
            <a:fld id="{1D2FD5AC-6D0B-7F41-A729-B534110D8D54}" type="datetimeFigureOut">
              <a:rPr lang="en-US" smtClean="0"/>
              <a:t>7/24/2020</a:t>
            </a:fld>
            <a:endParaRPr lang="en-US"/>
          </a:p>
        </p:txBody>
      </p:sp>
      <p:sp>
        <p:nvSpPr>
          <p:cNvPr id="6" name="Footer Placeholder 5">
            <a:extLst>
              <a:ext uri="{FF2B5EF4-FFF2-40B4-BE49-F238E27FC236}">
                <a16:creationId xmlns:a16="http://schemas.microsoft.com/office/drawing/2014/main" id="{B1DD37B3-3536-FC4E-BD90-CC6074A8AEE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1D4A24-31DC-C54C-8F77-F3EAA9AD6660}"/>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9703886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DB70D8-94C0-BF4B-A7DC-DF44FF01B254}"/>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26A816F5-F51E-3C4A-8BED-38E6D80D04B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4A613D53-395E-2C4D-915C-F7CC98AFE4D5}"/>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FE08AF91-CF18-A446-B0D9-B3811849382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18392F58-96CA-0041-A6E8-39E1F35CF96B}"/>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1314DA5D-7C46-6249-9268-11A73FD61E4E}"/>
              </a:ext>
            </a:extLst>
          </p:cNvPr>
          <p:cNvSpPr>
            <a:spLocks noGrp="1"/>
          </p:cNvSpPr>
          <p:nvPr>
            <p:ph type="dt" sz="half" idx="10"/>
          </p:nvPr>
        </p:nvSpPr>
        <p:spPr/>
        <p:txBody>
          <a:bodyPr/>
          <a:lstStyle/>
          <a:p>
            <a:fld id="{1D2FD5AC-6D0B-7F41-A729-B534110D8D54}" type="datetimeFigureOut">
              <a:rPr lang="en-US" smtClean="0"/>
              <a:t>7/24/2020</a:t>
            </a:fld>
            <a:endParaRPr lang="en-US"/>
          </a:p>
        </p:txBody>
      </p:sp>
      <p:sp>
        <p:nvSpPr>
          <p:cNvPr id="8" name="Footer Placeholder 7">
            <a:extLst>
              <a:ext uri="{FF2B5EF4-FFF2-40B4-BE49-F238E27FC236}">
                <a16:creationId xmlns:a16="http://schemas.microsoft.com/office/drawing/2014/main" id="{8E45D159-8C4A-784D-9C5C-B1DDDED3BEB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BE7F52E-8677-0347-B34B-8D00EAC5A5B1}"/>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9273331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DBB45-2E2A-B14F-9974-5923B192C484}"/>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032DE4F7-448C-B149-A647-199ABAD0D448}"/>
              </a:ext>
            </a:extLst>
          </p:cNvPr>
          <p:cNvSpPr>
            <a:spLocks noGrp="1"/>
          </p:cNvSpPr>
          <p:nvPr>
            <p:ph type="dt" sz="half" idx="10"/>
          </p:nvPr>
        </p:nvSpPr>
        <p:spPr/>
        <p:txBody>
          <a:bodyPr/>
          <a:lstStyle/>
          <a:p>
            <a:fld id="{1D2FD5AC-6D0B-7F41-A729-B534110D8D54}" type="datetimeFigureOut">
              <a:rPr lang="en-US" smtClean="0"/>
              <a:t>7/24/2020</a:t>
            </a:fld>
            <a:endParaRPr lang="en-US"/>
          </a:p>
        </p:txBody>
      </p:sp>
      <p:sp>
        <p:nvSpPr>
          <p:cNvPr id="4" name="Footer Placeholder 3">
            <a:extLst>
              <a:ext uri="{FF2B5EF4-FFF2-40B4-BE49-F238E27FC236}">
                <a16:creationId xmlns:a16="http://schemas.microsoft.com/office/drawing/2014/main" id="{1B057206-3CFB-C940-9D65-61BBD1EDB1E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6B97976-66BE-5547-9FEC-F6B72DFB71EA}"/>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27883998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08CCD80-CC2D-8B42-99C0-57A910113C5D}"/>
              </a:ext>
            </a:extLst>
          </p:cNvPr>
          <p:cNvSpPr>
            <a:spLocks noGrp="1"/>
          </p:cNvSpPr>
          <p:nvPr>
            <p:ph type="dt" sz="half" idx="10"/>
          </p:nvPr>
        </p:nvSpPr>
        <p:spPr/>
        <p:txBody>
          <a:bodyPr/>
          <a:lstStyle/>
          <a:p>
            <a:fld id="{1D2FD5AC-6D0B-7F41-A729-B534110D8D54}" type="datetimeFigureOut">
              <a:rPr lang="en-US" smtClean="0"/>
              <a:t>7/24/2020</a:t>
            </a:fld>
            <a:endParaRPr lang="en-US"/>
          </a:p>
        </p:txBody>
      </p:sp>
      <p:sp>
        <p:nvSpPr>
          <p:cNvPr id="3" name="Footer Placeholder 2">
            <a:extLst>
              <a:ext uri="{FF2B5EF4-FFF2-40B4-BE49-F238E27FC236}">
                <a16:creationId xmlns:a16="http://schemas.microsoft.com/office/drawing/2014/main" id="{DFA7E046-BA46-7C44-934F-EF5D42AB351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BE31C74-C380-F345-9F77-C23C0D1E76A2}"/>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3748284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06A7C8-8997-FB42-8CA8-69EA26CD96E3}"/>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D67F6977-5E4C-9642-B60A-E96DCE6DDB4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6DF7F6F0-1310-964B-827A-70ABC75BD7C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B08DA099-5CFD-084C-9788-1EFD4D87742C}"/>
              </a:ext>
            </a:extLst>
          </p:cNvPr>
          <p:cNvSpPr>
            <a:spLocks noGrp="1"/>
          </p:cNvSpPr>
          <p:nvPr>
            <p:ph type="dt" sz="half" idx="10"/>
          </p:nvPr>
        </p:nvSpPr>
        <p:spPr/>
        <p:txBody>
          <a:bodyPr/>
          <a:lstStyle/>
          <a:p>
            <a:fld id="{1D2FD5AC-6D0B-7F41-A729-B534110D8D54}" type="datetimeFigureOut">
              <a:rPr lang="en-US" smtClean="0"/>
              <a:t>7/24/2020</a:t>
            </a:fld>
            <a:endParaRPr lang="en-US"/>
          </a:p>
        </p:txBody>
      </p:sp>
      <p:sp>
        <p:nvSpPr>
          <p:cNvPr id="6" name="Footer Placeholder 5">
            <a:extLst>
              <a:ext uri="{FF2B5EF4-FFF2-40B4-BE49-F238E27FC236}">
                <a16:creationId xmlns:a16="http://schemas.microsoft.com/office/drawing/2014/main" id="{01635531-683D-BD45-8B20-BDC1E7DE743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F172106-8C53-D54A-8E7F-9674119405D8}"/>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693767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B1EABE-847B-0E45-BD63-12A7E200B0F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A3E1B0D6-DFA6-5A49-BBC7-7911E3D1299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EAABFC2-26BD-694A-A730-2256E4BDA49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37FA0DA-0BC2-F74B-9CB4-F73AC583B06A}"/>
              </a:ext>
            </a:extLst>
          </p:cNvPr>
          <p:cNvSpPr>
            <a:spLocks noGrp="1"/>
          </p:cNvSpPr>
          <p:nvPr>
            <p:ph type="dt" sz="half" idx="10"/>
          </p:nvPr>
        </p:nvSpPr>
        <p:spPr/>
        <p:txBody>
          <a:bodyPr/>
          <a:lstStyle/>
          <a:p>
            <a:fld id="{1D2FD5AC-6D0B-7F41-A729-B534110D8D54}" type="datetimeFigureOut">
              <a:rPr lang="en-US" smtClean="0"/>
              <a:t>7/24/2020</a:t>
            </a:fld>
            <a:endParaRPr lang="en-US"/>
          </a:p>
        </p:txBody>
      </p:sp>
      <p:sp>
        <p:nvSpPr>
          <p:cNvPr id="6" name="Footer Placeholder 5">
            <a:extLst>
              <a:ext uri="{FF2B5EF4-FFF2-40B4-BE49-F238E27FC236}">
                <a16:creationId xmlns:a16="http://schemas.microsoft.com/office/drawing/2014/main" id="{FBFDD277-E73E-EE46-A0CD-1403FF1F92F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503695C-D6F4-3447-990D-6411524C67D4}"/>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4893039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4A3495D-D4EF-B149-9908-77FE2F534F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B9188A91-1876-324E-A1DD-477C9FF5F10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A3014A1-9FE5-A34C-8BFE-36457AEA704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2FD5AC-6D0B-7F41-A729-B534110D8D54}" type="datetimeFigureOut">
              <a:rPr lang="en-US" smtClean="0"/>
              <a:t>7/24/2020</a:t>
            </a:fld>
            <a:endParaRPr lang="en-US"/>
          </a:p>
        </p:txBody>
      </p:sp>
      <p:sp>
        <p:nvSpPr>
          <p:cNvPr id="5" name="Footer Placeholder 4">
            <a:extLst>
              <a:ext uri="{FF2B5EF4-FFF2-40B4-BE49-F238E27FC236}">
                <a16:creationId xmlns:a16="http://schemas.microsoft.com/office/drawing/2014/main" id="{AC44EDBA-2A2A-A94B-8C33-E60FA0A006A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467DA56-4668-D145-A398-F5A870F1218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74F7CD-575E-8A4C-8122-164C9A408EFF}" type="slidenum">
              <a:rPr lang="en-US" smtClean="0"/>
              <a:t>‹#›</a:t>
            </a:fld>
            <a:endParaRPr lang="en-US"/>
          </a:p>
        </p:txBody>
      </p:sp>
    </p:spTree>
    <p:extLst>
      <p:ext uri="{BB962C8B-B14F-4D97-AF65-F5344CB8AC3E}">
        <p14:creationId xmlns:p14="http://schemas.microsoft.com/office/powerpoint/2010/main" val="391539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hyperlink" Target="https://vimeo.com/397425468/67b3bff078" TargetMode="Externa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8" Type="http://schemas.openxmlformats.org/officeDocument/2006/relationships/image" Target="../media/image20.tiff"/><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20.tiff"/><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hyperlink" Target="https://www.safeproject.org.uk/"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hyperlink" Target="http://thehideout.org.uk/children/home/" TargetMode="External"/><Relationship Id="rId4" Type="http://schemas.openxmlformats.org/officeDocument/2006/relationships/hyperlink" Target="https://www.childline.org.uk/"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6.sv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8.png"/><Relationship Id="rId4" Type="http://schemas.openxmlformats.org/officeDocument/2006/relationships/hyperlink" Target="https://vimeo.com/397425468/67b3bff078"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B538A7B5-B32D-421E-B110-AB5B1A7CC2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14D36999-26F8-45E4-AB41-D485D0B0B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440012"/>
            <a:ext cx="12191999" cy="2803359"/>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29">
            <a:extLst>
              <a:ext uri="{FF2B5EF4-FFF2-40B4-BE49-F238E27FC236}">
                <a16:creationId xmlns:a16="http://schemas.microsoft.com/office/drawing/2014/main" id="{30F8DA27-CE91-4AEB-B854-6F06B5485E3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8235" t="23563" r="8214" b="45501"/>
          <a:stretch/>
        </p:blipFill>
        <p:spPr>
          <a:xfrm flipV="1">
            <a:off x="1" y="2404067"/>
            <a:ext cx="12191999" cy="2539327"/>
          </a:xfrm>
          <a:custGeom>
            <a:avLst/>
            <a:gdLst>
              <a:gd name="connsiteX0" fmla="*/ 0 w 12191999"/>
              <a:gd name="connsiteY0" fmla="*/ 4473360 h 4473360"/>
              <a:gd name="connsiteX1" fmla="*/ 12191999 w 12191999"/>
              <a:gd name="connsiteY1" fmla="*/ 4473360 h 4473360"/>
              <a:gd name="connsiteX2" fmla="*/ 12191999 w 12191999"/>
              <a:gd name="connsiteY2" fmla="*/ 0 h 4473360"/>
              <a:gd name="connsiteX3" fmla="*/ 0 w 12191999"/>
              <a:gd name="connsiteY3" fmla="*/ 0 h 4473360"/>
            </a:gdLst>
            <a:ahLst/>
            <a:cxnLst>
              <a:cxn ang="0">
                <a:pos x="connsiteX0" y="connsiteY0"/>
              </a:cxn>
              <a:cxn ang="0">
                <a:pos x="connsiteX1" y="connsiteY1"/>
              </a:cxn>
              <a:cxn ang="0">
                <a:pos x="connsiteX2" y="connsiteY2"/>
              </a:cxn>
              <a:cxn ang="0">
                <a:pos x="connsiteX3" y="connsiteY3"/>
              </a:cxn>
            </a:cxnLst>
            <a:rect l="l" t="t" r="r" b="b"/>
            <a:pathLst>
              <a:path w="12191999" h="4473360">
                <a:moveTo>
                  <a:pt x="0" y="4473360"/>
                </a:moveTo>
                <a:lnTo>
                  <a:pt x="12191999" y="4473360"/>
                </a:lnTo>
                <a:lnTo>
                  <a:pt x="12191999" y="0"/>
                </a:lnTo>
                <a:lnTo>
                  <a:pt x="0" y="0"/>
                </a:lnTo>
                <a:close/>
              </a:path>
            </a:pathLst>
          </a:custGeom>
        </p:spPr>
      </p:pic>
      <p:sp>
        <p:nvSpPr>
          <p:cNvPr id="2" name="Title 1">
            <a:extLst>
              <a:ext uri="{FF2B5EF4-FFF2-40B4-BE49-F238E27FC236}">
                <a16:creationId xmlns:a16="http://schemas.microsoft.com/office/drawing/2014/main" id="{CD33CB02-D202-E544-8F00-82588809239D}"/>
              </a:ext>
            </a:extLst>
          </p:cNvPr>
          <p:cNvSpPr>
            <a:spLocks noGrp="1"/>
          </p:cNvSpPr>
          <p:nvPr>
            <p:ph type="ctrTitle"/>
          </p:nvPr>
        </p:nvSpPr>
        <p:spPr>
          <a:xfrm>
            <a:off x="750745" y="4332369"/>
            <a:ext cx="10640754" cy="1578925"/>
          </a:xfrm>
        </p:spPr>
        <p:txBody>
          <a:bodyPr anchor="b">
            <a:noAutofit/>
          </a:bodyPr>
          <a:lstStyle/>
          <a:p>
            <a:r>
              <a:rPr lang="en-US" sz="5400" dirty="0">
                <a:solidFill>
                  <a:srgbClr val="FFFFFF"/>
                </a:solidFill>
              </a:rPr>
              <a:t>KS3 Healthy Relationships:</a:t>
            </a:r>
            <a:br>
              <a:rPr lang="en-US" sz="5400" dirty="0">
                <a:solidFill>
                  <a:srgbClr val="FFFFFF"/>
                </a:solidFill>
              </a:rPr>
            </a:br>
            <a:r>
              <a:rPr lang="en-US" sz="5400" dirty="0">
                <a:solidFill>
                  <a:srgbClr val="FFFFFF"/>
                </a:solidFill>
              </a:rPr>
              <a:t>Hope and Donte – Lesson One</a:t>
            </a:r>
          </a:p>
        </p:txBody>
      </p:sp>
      <p:pic>
        <p:nvPicPr>
          <p:cNvPr id="32" name="Picture 31">
            <a:extLst>
              <a:ext uri="{FF2B5EF4-FFF2-40B4-BE49-F238E27FC236}">
                <a16:creationId xmlns:a16="http://schemas.microsoft.com/office/drawing/2014/main" id="{F7AF4E20-3DDE-4998-96BE-44EE182540F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8235" t="-1" r="8214" b="86237"/>
          <a:stretch/>
        </p:blipFill>
        <p:spPr>
          <a:xfrm flipV="1">
            <a:off x="0" y="5616534"/>
            <a:ext cx="12191999" cy="1129775"/>
          </a:xfrm>
          <a:custGeom>
            <a:avLst/>
            <a:gdLst>
              <a:gd name="connsiteX0" fmla="*/ 0 w 12191999"/>
              <a:gd name="connsiteY0" fmla="*/ 4473360 h 4473360"/>
              <a:gd name="connsiteX1" fmla="*/ 12191999 w 12191999"/>
              <a:gd name="connsiteY1" fmla="*/ 4473360 h 4473360"/>
              <a:gd name="connsiteX2" fmla="*/ 12191999 w 12191999"/>
              <a:gd name="connsiteY2" fmla="*/ 0 h 4473360"/>
              <a:gd name="connsiteX3" fmla="*/ 0 w 12191999"/>
              <a:gd name="connsiteY3" fmla="*/ 0 h 4473360"/>
            </a:gdLst>
            <a:ahLst/>
            <a:cxnLst>
              <a:cxn ang="0">
                <a:pos x="connsiteX0" y="connsiteY0"/>
              </a:cxn>
              <a:cxn ang="0">
                <a:pos x="connsiteX1" y="connsiteY1"/>
              </a:cxn>
              <a:cxn ang="0">
                <a:pos x="connsiteX2" y="connsiteY2"/>
              </a:cxn>
              <a:cxn ang="0">
                <a:pos x="connsiteX3" y="connsiteY3"/>
              </a:cxn>
            </a:cxnLst>
            <a:rect l="l" t="t" r="r" b="b"/>
            <a:pathLst>
              <a:path w="12191999" h="4473360">
                <a:moveTo>
                  <a:pt x="0" y="4473360"/>
                </a:moveTo>
                <a:lnTo>
                  <a:pt x="12191999" y="4473360"/>
                </a:lnTo>
                <a:lnTo>
                  <a:pt x="12191999" y="0"/>
                </a:lnTo>
                <a:lnTo>
                  <a:pt x="0" y="0"/>
                </a:lnTo>
                <a:close/>
              </a:path>
            </a:pathLst>
          </a:custGeom>
        </p:spPr>
      </p:pic>
      <p:pic>
        <p:nvPicPr>
          <p:cNvPr id="13" name="Picture 12" descr="A picture containing clock&#10;&#10;Description automatically generated">
            <a:extLst>
              <a:ext uri="{FF2B5EF4-FFF2-40B4-BE49-F238E27FC236}">
                <a16:creationId xmlns:a16="http://schemas.microsoft.com/office/drawing/2014/main" id="{663D5396-0E7C-2147-B236-FB253C2F0ABC}"/>
              </a:ext>
            </a:extLst>
          </p:cNvPr>
          <p:cNvPicPr>
            <a:picLocks noChangeAspect="1"/>
          </p:cNvPicPr>
          <p:nvPr/>
        </p:nvPicPr>
        <p:blipFill>
          <a:blip r:embed="rId4"/>
          <a:stretch>
            <a:fillRect/>
          </a:stretch>
        </p:blipFill>
        <p:spPr>
          <a:xfrm>
            <a:off x="0" y="1317474"/>
            <a:ext cx="6129089" cy="1532273"/>
          </a:xfrm>
          <a:prstGeom prst="rect">
            <a:avLst/>
          </a:prstGeom>
        </p:spPr>
      </p:pic>
      <p:pic>
        <p:nvPicPr>
          <p:cNvPr id="14" name="Picture 13" descr="A picture containing bedroom, room, table, bed&#10;&#10;Description automatically generated">
            <a:extLst>
              <a:ext uri="{FF2B5EF4-FFF2-40B4-BE49-F238E27FC236}">
                <a16:creationId xmlns:a16="http://schemas.microsoft.com/office/drawing/2014/main" id="{9362B015-63E5-8D45-8A57-2197FDEACCA8}"/>
              </a:ext>
            </a:extLst>
          </p:cNvPr>
          <p:cNvPicPr>
            <a:picLocks noChangeAspect="1"/>
          </p:cNvPicPr>
          <p:nvPr/>
        </p:nvPicPr>
        <p:blipFill>
          <a:blip r:embed="rId5"/>
          <a:stretch>
            <a:fillRect/>
          </a:stretch>
        </p:blipFill>
        <p:spPr>
          <a:xfrm>
            <a:off x="6459679" y="362662"/>
            <a:ext cx="5401730" cy="313252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2786839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63AB00AE-4340-440F-82E1-9F69D1D551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picture containing clock&#10;&#10;Description automatically generated">
            <a:extLst>
              <a:ext uri="{FF2B5EF4-FFF2-40B4-BE49-F238E27FC236}">
                <a16:creationId xmlns:a16="http://schemas.microsoft.com/office/drawing/2014/main" id="{DEC5C524-27D9-F048-97FD-1950E5A12CCC}"/>
              </a:ext>
            </a:extLst>
          </p:cNvPr>
          <p:cNvPicPr>
            <a:picLocks noChangeAspect="1"/>
          </p:cNvPicPr>
          <p:nvPr/>
        </p:nvPicPr>
        <p:blipFill rotWithShape="1">
          <a:blip r:embed="rId3">
            <a:alphaModFix/>
          </a:blip>
          <a:srcRect l="5314" r="54879"/>
          <a:stretch/>
        </p:blipFill>
        <p:spPr>
          <a:xfrm>
            <a:off x="6617194" y="-168315"/>
            <a:ext cx="5727922" cy="3597316"/>
          </a:xfrm>
          <a:prstGeom prst="rect">
            <a:avLst/>
          </a:prstGeom>
          <a:solidFill>
            <a:schemeClr val="bg1">
              <a:alpha val="53000"/>
            </a:schemeClr>
          </a:solidFill>
          <a:effectLst>
            <a:softEdge rad="533400"/>
          </a:effectLst>
        </p:spPr>
      </p:pic>
      <p:pic>
        <p:nvPicPr>
          <p:cNvPr id="8" name="Content Placeholder 7" descr="A close up of a sign&#10;&#10;Description automatically generated">
            <a:extLst>
              <a:ext uri="{FF2B5EF4-FFF2-40B4-BE49-F238E27FC236}">
                <a16:creationId xmlns:a16="http://schemas.microsoft.com/office/drawing/2014/main" id="{989F5C05-9DD0-F542-82DC-AEFB0EBDDE66}"/>
              </a:ext>
            </a:extLst>
          </p:cNvPr>
          <p:cNvPicPr>
            <a:picLocks noChangeAspect="1"/>
          </p:cNvPicPr>
          <p:nvPr/>
        </p:nvPicPr>
        <p:blipFill rotWithShape="1">
          <a:blip r:embed="rId4"/>
          <a:srcRect l="6619" r="9427" b="-1"/>
          <a:stretch/>
        </p:blipFill>
        <p:spPr>
          <a:xfrm>
            <a:off x="6089904" y="2487166"/>
            <a:ext cx="6263640" cy="4215384"/>
          </a:xfrm>
          <a:prstGeom prst="rect">
            <a:avLst/>
          </a:prstGeom>
          <a:effectLst>
            <a:softEdge rad="533400"/>
          </a:effectLst>
        </p:spPr>
      </p:pic>
      <p:pic>
        <p:nvPicPr>
          <p:cNvPr id="19" name="Picture 18">
            <a:extLst>
              <a:ext uri="{FF2B5EF4-FFF2-40B4-BE49-F238E27FC236}">
                <a16:creationId xmlns:a16="http://schemas.microsoft.com/office/drawing/2014/main" id="{22901FED-4FC9-4ED5-8123-C98BCD1616B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277D768C-DB42-8E4B-A30A-369A234C9F24}"/>
              </a:ext>
            </a:extLst>
          </p:cNvPr>
          <p:cNvSpPr/>
          <p:nvPr/>
        </p:nvSpPr>
        <p:spPr>
          <a:xfrm>
            <a:off x="512283" y="331036"/>
            <a:ext cx="4803636" cy="1311664"/>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sz="4800" b="1" dirty="0">
                <a:solidFill>
                  <a:srgbClr val="18A7E0"/>
                </a:solidFill>
              </a:rPr>
              <a:t>Activity Four</a:t>
            </a:r>
          </a:p>
        </p:txBody>
      </p:sp>
      <p:sp>
        <p:nvSpPr>
          <p:cNvPr id="5" name="Content Placeholder 2">
            <a:extLst>
              <a:ext uri="{FF2B5EF4-FFF2-40B4-BE49-F238E27FC236}">
                <a16:creationId xmlns:a16="http://schemas.microsoft.com/office/drawing/2014/main" id="{ABF605D9-B763-A14B-8BCD-9C8C218FAABE}"/>
              </a:ext>
            </a:extLst>
          </p:cNvPr>
          <p:cNvSpPr txBox="1">
            <a:spLocks/>
          </p:cNvSpPr>
          <p:nvPr/>
        </p:nvSpPr>
        <p:spPr>
          <a:xfrm>
            <a:off x="5315919" y="1496581"/>
            <a:ext cx="6596682" cy="5229683"/>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br>
              <a:rPr lang="en-GB" sz="2000" dirty="0"/>
            </a:br>
            <a:endParaRPr lang="en-US" sz="2000" dirty="0">
              <a:solidFill>
                <a:srgbClr val="000000"/>
              </a:solidFill>
            </a:endParaRPr>
          </a:p>
        </p:txBody>
      </p:sp>
      <p:sp>
        <p:nvSpPr>
          <p:cNvPr id="15" name="Rectangle 14">
            <a:extLst>
              <a:ext uri="{FF2B5EF4-FFF2-40B4-BE49-F238E27FC236}">
                <a16:creationId xmlns:a16="http://schemas.microsoft.com/office/drawing/2014/main" id="{29B3FFA2-1741-1A4B-8236-EBAD7A728852}"/>
              </a:ext>
            </a:extLst>
          </p:cNvPr>
          <p:cNvSpPr/>
          <p:nvPr/>
        </p:nvSpPr>
        <p:spPr>
          <a:xfrm>
            <a:off x="279399" y="1496581"/>
            <a:ext cx="6263640" cy="5030383"/>
          </a:xfrm>
          <a:prstGeom prst="rect">
            <a:avLst/>
          </a:prstGeom>
        </p:spPr>
        <p:txBody>
          <a:bodyPr vert="horz" lIns="91440" tIns="45720" rIns="91440" bIns="45720" rtlCol="0" anchor="ctr">
            <a:normAutofit lnSpcReduction="10000"/>
          </a:bodyPr>
          <a:lstStyle/>
          <a:p>
            <a:pPr marL="342900" indent="-342900">
              <a:lnSpc>
                <a:spcPct val="90000"/>
              </a:lnSpc>
              <a:spcAft>
                <a:spcPts val="800"/>
              </a:spcAft>
              <a:buFont typeface="Arial" panose="020B0604020202020204" pitchFamily="34" charset="0"/>
              <a:buChar char="•"/>
            </a:pPr>
            <a:r>
              <a:rPr lang="en-US" sz="2800" dirty="0">
                <a:solidFill>
                  <a:srgbClr val="000000"/>
                </a:solidFill>
              </a:rPr>
              <a:t>Take the riskiest possible consequence you have identified (number 1) and turn it into a reason to explain to your friend why you don’t want this to happen on this occasion.</a:t>
            </a:r>
          </a:p>
          <a:p>
            <a:pPr>
              <a:lnSpc>
                <a:spcPct val="90000"/>
              </a:lnSpc>
              <a:spcAft>
                <a:spcPts val="800"/>
              </a:spcAft>
            </a:pPr>
            <a:endParaRPr lang="en-US" sz="2800" dirty="0">
              <a:solidFill>
                <a:srgbClr val="000000"/>
              </a:solidFill>
            </a:endParaRPr>
          </a:p>
          <a:p>
            <a:pPr marL="342900" indent="-342900">
              <a:lnSpc>
                <a:spcPct val="90000"/>
              </a:lnSpc>
              <a:spcAft>
                <a:spcPts val="800"/>
              </a:spcAft>
              <a:buFont typeface="Arial" panose="020B0604020202020204" pitchFamily="34" charset="0"/>
              <a:buChar char="•"/>
            </a:pPr>
            <a:r>
              <a:rPr lang="en-US" sz="2800" b="1" dirty="0">
                <a:solidFill>
                  <a:srgbClr val="18A7E0"/>
                </a:solidFill>
              </a:rPr>
              <a:t>Model Answer: </a:t>
            </a:r>
            <a:r>
              <a:rPr lang="en-US" sz="2800" i="1" dirty="0">
                <a:solidFill>
                  <a:srgbClr val="000000"/>
                </a:solidFill>
              </a:rPr>
              <a:t>In order to explain the risk to my friend I could say “I don’t want to put that app on my phone right now because sometimes I have to let my little brother borrow it and I could get in trouble if he uses it”.</a:t>
            </a:r>
            <a:br>
              <a:rPr lang="en-US" sz="1900" dirty="0">
                <a:solidFill>
                  <a:srgbClr val="000000"/>
                </a:solidFill>
              </a:rPr>
            </a:br>
            <a:endParaRPr lang="en-US" sz="1900" dirty="0">
              <a:solidFill>
                <a:srgbClr val="000000"/>
              </a:solidFill>
            </a:endParaRPr>
          </a:p>
        </p:txBody>
      </p:sp>
    </p:spTree>
    <p:extLst>
      <p:ext uri="{BB962C8B-B14F-4D97-AF65-F5344CB8AC3E}">
        <p14:creationId xmlns:p14="http://schemas.microsoft.com/office/powerpoint/2010/main" val="2216785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A picture containing photo, posing, room, person&#10;&#10;Description automatically generated">
            <a:extLst>
              <a:ext uri="{FF2B5EF4-FFF2-40B4-BE49-F238E27FC236}">
                <a16:creationId xmlns:a16="http://schemas.microsoft.com/office/drawing/2014/main" id="{0B000F4A-E487-A741-AF29-E335C3FADCF9}"/>
              </a:ext>
            </a:extLst>
          </p:cNvPr>
          <p:cNvPicPr>
            <a:picLocks noChangeAspect="1"/>
          </p:cNvPicPr>
          <p:nvPr/>
        </p:nvPicPr>
        <p:blipFill rotWithShape="1">
          <a:blip r:embed="rId3">
            <a:alphaModFix/>
          </a:blip>
          <a:srcRect l="8443" r="37945" b="-1"/>
          <a:stretch/>
        </p:blipFill>
        <p:spPr>
          <a:xfrm>
            <a:off x="5797848" y="108498"/>
            <a:ext cx="6394152" cy="6857990"/>
          </a:xfrm>
          <a:prstGeom prst="rect">
            <a:avLst/>
          </a:prstGeom>
        </p:spPr>
      </p:pic>
      <p:pic>
        <p:nvPicPr>
          <p:cNvPr id="33" name="Picture 32">
            <a:extLst>
              <a:ext uri="{FF2B5EF4-FFF2-40B4-BE49-F238E27FC236}">
                <a16:creationId xmlns:a16="http://schemas.microsoft.com/office/drawing/2014/main" id="{54DDEBDD-D8BD-41A6-8A0D-B00E3768B0F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flipH="1" flipV="1">
            <a:off x="0" y="0"/>
            <a:ext cx="12192000" cy="6858000"/>
          </a:xfrm>
          <a:prstGeom prst="rect">
            <a:avLst/>
          </a:prstGeom>
        </p:spPr>
      </p:pic>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804998" y="798445"/>
            <a:ext cx="4803636" cy="1311664"/>
          </a:xfrm>
        </p:spPr>
        <p:txBody>
          <a:bodyPr vert="horz" lIns="91440" tIns="45720" rIns="91440" bIns="45720" rtlCol="0">
            <a:normAutofit/>
          </a:bodyPr>
          <a:lstStyle/>
          <a:p>
            <a:r>
              <a:rPr lang="en-US" b="1">
                <a:solidFill>
                  <a:srgbClr val="18A7E0"/>
                </a:solidFill>
                <a:latin typeface="+mn-lt"/>
              </a:rPr>
              <a:t>Activity Five</a:t>
            </a:r>
            <a:endParaRPr lang="en-US" b="1" dirty="0">
              <a:solidFill>
                <a:srgbClr val="18A7E0"/>
              </a:solidFill>
              <a:latin typeface="+mn-lt"/>
            </a:endParaRPr>
          </a:p>
        </p:txBody>
      </p:sp>
      <p:sp>
        <p:nvSpPr>
          <p:cNvPr id="3" name="Content Placeholder 2">
            <a:extLst>
              <a:ext uri="{FF2B5EF4-FFF2-40B4-BE49-F238E27FC236}">
                <a16:creationId xmlns:a16="http://schemas.microsoft.com/office/drawing/2014/main" id="{74256A76-5F77-2043-B20A-BB0E74524EB8}"/>
              </a:ext>
            </a:extLst>
          </p:cNvPr>
          <p:cNvSpPr>
            <a:spLocks noGrp="1"/>
          </p:cNvSpPr>
          <p:nvPr>
            <p:ph idx="1"/>
          </p:nvPr>
        </p:nvSpPr>
        <p:spPr>
          <a:xfrm>
            <a:off x="804997" y="2272143"/>
            <a:ext cx="4706803" cy="3788830"/>
          </a:xfrm>
        </p:spPr>
        <p:txBody>
          <a:bodyPr vert="horz" lIns="91440" tIns="45720" rIns="91440" bIns="45720" rtlCol="0" anchor="ctr">
            <a:normAutofit/>
          </a:bodyPr>
          <a:lstStyle/>
          <a:p>
            <a:pPr marL="0" indent="0">
              <a:buNone/>
            </a:pPr>
            <a:r>
              <a:rPr lang="en-US" sz="3200" dirty="0">
                <a:solidFill>
                  <a:srgbClr val="000000"/>
                </a:solidFill>
              </a:rPr>
              <a:t>We are now going to re-watch watch the video about Hope and Donte </a:t>
            </a:r>
          </a:p>
          <a:p>
            <a:pPr marL="0" indent="0">
              <a:buNone/>
            </a:pPr>
            <a:r>
              <a:rPr lang="en-GB" sz="3200" dirty="0">
                <a:solidFill>
                  <a:srgbClr val="18A7E0"/>
                </a:solidFill>
                <a:hlinkClick r:id="rId5">
                  <a:extLst>
                    <a:ext uri="{A12FA001-AC4F-418D-AE19-62706E023703}">
                      <ahyp:hlinkClr xmlns:ahyp="http://schemas.microsoft.com/office/drawing/2018/hyperlinkcolor" val="tx"/>
                    </a:ext>
                  </a:extLst>
                </a:hlinkClick>
              </a:rPr>
              <a:t>https://vimeo.com/397425468/67b3bff078</a:t>
            </a:r>
            <a:endParaRPr lang="en-US" sz="3200" dirty="0">
              <a:solidFill>
                <a:srgbClr val="18A7E0"/>
              </a:solidFill>
            </a:endParaRPr>
          </a:p>
          <a:p>
            <a:pPr marL="0" indent="0">
              <a:buNone/>
            </a:pPr>
            <a:r>
              <a:rPr lang="en-US" sz="3200" dirty="0">
                <a:solidFill>
                  <a:srgbClr val="000000"/>
                </a:solidFill>
              </a:rPr>
              <a:t> </a:t>
            </a:r>
          </a:p>
        </p:txBody>
      </p:sp>
      <p:pic>
        <p:nvPicPr>
          <p:cNvPr id="18" name="Picture 17" descr="A picture containing clock&#10;&#10;Description automatically generated">
            <a:extLst>
              <a:ext uri="{FF2B5EF4-FFF2-40B4-BE49-F238E27FC236}">
                <a16:creationId xmlns:a16="http://schemas.microsoft.com/office/drawing/2014/main" id="{FAEFF578-EC9C-1646-934A-F85DC6A84E7B}"/>
              </a:ext>
            </a:extLst>
          </p:cNvPr>
          <p:cNvPicPr>
            <a:picLocks noChangeAspect="1"/>
          </p:cNvPicPr>
          <p:nvPr/>
        </p:nvPicPr>
        <p:blipFill>
          <a:blip r:embed="rId6"/>
          <a:stretch>
            <a:fillRect/>
          </a:stretch>
        </p:blipFill>
        <p:spPr>
          <a:xfrm>
            <a:off x="0" y="6134256"/>
            <a:ext cx="2597326" cy="650461"/>
          </a:xfrm>
          <a:prstGeom prst="rect">
            <a:avLst/>
          </a:prstGeom>
          <a:solidFill>
            <a:schemeClr val="bg1">
              <a:alpha val="53000"/>
            </a:schemeClr>
          </a:solidFill>
        </p:spPr>
      </p:pic>
    </p:spTree>
    <p:extLst>
      <p:ext uri="{BB962C8B-B14F-4D97-AF65-F5344CB8AC3E}">
        <p14:creationId xmlns:p14="http://schemas.microsoft.com/office/powerpoint/2010/main" val="2320833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Picture 11" descr="A group of people in a room&#10;&#10;Description automatically generated">
            <a:extLst>
              <a:ext uri="{FF2B5EF4-FFF2-40B4-BE49-F238E27FC236}">
                <a16:creationId xmlns:a16="http://schemas.microsoft.com/office/drawing/2014/main" id="{A3687C9B-9DF9-5B4E-917F-CFA5D3CB6575}"/>
              </a:ext>
            </a:extLst>
          </p:cNvPr>
          <p:cNvPicPr>
            <a:picLocks noChangeAspect="1"/>
          </p:cNvPicPr>
          <p:nvPr/>
        </p:nvPicPr>
        <p:blipFill rotWithShape="1">
          <a:blip r:embed="rId3">
            <a:alphaModFix/>
          </a:blip>
          <a:srcRect l="23781" r="21471" b="5"/>
          <a:stretch/>
        </p:blipFill>
        <p:spPr>
          <a:xfrm>
            <a:off x="5491133" y="286529"/>
            <a:ext cx="2275744" cy="2275744"/>
          </a:xfrm>
          <a:custGeom>
            <a:avLst/>
            <a:gdLst/>
            <a:ahLst/>
            <a:cxnLst/>
            <a:rect l="l" t="t" r="r" b="b"/>
            <a:pathLst>
              <a:path w="6057610" h="6057610">
                <a:moveTo>
                  <a:pt x="3028805" y="0"/>
                </a:moveTo>
                <a:cubicBezTo>
                  <a:pt x="4701568" y="0"/>
                  <a:pt x="6057610" y="1356042"/>
                  <a:pt x="6057610" y="3028805"/>
                </a:cubicBezTo>
                <a:cubicBezTo>
                  <a:pt x="6057610" y="4701568"/>
                  <a:pt x="4701568" y="6057610"/>
                  <a:pt x="3028805" y="6057610"/>
                </a:cubicBezTo>
                <a:cubicBezTo>
                  <a:pt x="1356042" y="6057610"/>
                  <a:pt x="0" y="4701568"/>
                  <a:pt x="0" y="3028805"/>
                </a:cubicBezTo>
                <a:cubicBezTo>
                  <a:pt x="0" y="1356042"/>
                  <a:pt x="1356042" y="0"/>
                  <a:pt x="3028805" y="0"/>
                </a:cubicBezTo>
                <a:close/>
              </a:path>
            </a:pathLst>
          </a:custGeom>
          <a:effectLst>
            <a:softEdge rad="0"/>
          </a:effectLst>
        </p:spPr>
      </p:pic>
      <p:pic>
        <p:nvPicPr>
          <p:cNvPr id="8" name="Picture 7" descr="A drawing of a person&#10;&#10;Description automatically generated">
            <a:extLst>
              <a:ext uri="{FF2B5EF4-FFF2-40B4-BE49-F238E27FC236}">
                <a16:creationId xmlns:a16="http://schemas.microsoft.com/office/drawing/2014/main" id="{D363193D-6DAF-A047-AAD4-565389CD79F8}"/>
              </a:ext>
            </a:extLst>
          </p:cNvPr>
          <p:cNvPicPr>
            <a:picLocks noChangeAspect="1"/>
          </p:cNvPicPr>
          <p:nvPr/>
        </p:nvPicPr>
        <p:blipFill rotWithShape="1">
          <a:blip r:embed="rId4">
            <a:alphaModFix/>
          </a:blip>
          <a:srcRect l="23083" r="22166" b="-2"/>
          <a:stretch/>
        </p:blipFill>
        <p:spPr>
          <a:xfrm>
            <a:off x="5734231" y="2527224"/>
            <a:ext cx="3316388" cy="3316386"/>
          </a:xfrm>
          <a:custGeom>
            <a:avLst/>
            <a:gdLst/>
            <a:ahLst/>
            <a:cxnLst/>
            <a:rect l="l" t="t" r="r" b="b"/>
            <a:pathLst>
              <a:path w="6057610" h="6057610">
                <a:moveTo>
                  <a:pt x="3028805" y="0"/>
                </a:moveTo>
                <a:cubicBezTo>
                  <a:pt x="4701568" y="0"/>
                  <a:pt x="6057610" y="1356042"/>
                  <a:pt x="6057610" y="3028805"/>
                </a:cubicBezTo>
                <a:cubicBezTo>
                  <a:pt x="6057610" y="4701568"/>
                  <a:pt x="4701568" y="6057610"/>
                  <a:pt x="3028805" y="6057610"/>
                </a:cubicBezTo>
                <a:cubicBezTo>
                  <a:pt x="1356042" y="6057610"/>
                  <a:pt x="0" y="4701568"/>
                  <a:pt x="0" y="3028805"/>
                </a:cubicBezTo>
                <a:cubicBezTo>
                  <a:pt x="0" y="1356042"/>
                  <a:pt x="1356042" y="0"/>
                  <a:pt x="3028805" y="0"/>
                </a:cubicBezTo>
                <a:close/>
              </a:path>
            </a:pathLst>
          </a:custGeom>
          <a:effectLst>
            <a:softEdge rad="0"/>
          </a:effectLst>
        </p:spPr>
      </p:pic>
      <p:pic>
        <p:nvPicPr>
          <p:cNvPr id="6" name="Picture 5" descr="A picture containing photo, covered, room, street&#10;&#10;Description automatically generated">
            <a:extLst>
              <a:ext uri="{FF2B5EF4-FFF2-40B4-BE49-F238E27FC236}">
                <a16:creationId xmlns:a16="http://schemas.microsoft.com/office/drawing/2014/main" id="{A60C6DA8-D674-A142-A129-51E036258C1C}"/>
              </a:ext>
            </a:extLst>
          </p:cNvPr>
          <p:cNvPicPr>
            <a:picLocks noChangeAspect="1"/>
          </p:cNvPicPr>
          <p:nvPr/>
        </p:nvPicPr>
        <p:blipFill rotWithShape="1">
          <a:blip r:embed="rId5">
            <a:alphaModFix/>
          </a:blip>
          <a:srcRect l="4796" r="30764" b="3"/>
          <a:stretch/>
        </p:blipFill>
        <p:spPr>
          <a:xfrm>
            <a:off x="7786846" y="1"/>
            <a:ext cx="4405154" cy="3776782"/>
          </a:xfrm>
          <a:custGeom>
            <a:avLst/>
            <a:gdLst/>
            <a:ahLst/>
            <a:cxnLst/>
            <a:rect l="l" t="t" r="r" b="b"/>
            <a:pathLst>
              <a:path w="4405154" h="3776782">
                <a:moveTo>
                  <a:pt x="279221" y="0"/>
                </a:moveTo>
                <a:lnTo>
                  <a:pt x="4405154" y="0"/>
                </a:lnTo>
                <a:lnTo>
                  <a:pt x="4405154" y="3055054"/>
                </a:lnTo>
                <a:lnTo>
                  <a:pt x="4266200" y="3181344"/>
                </a:lnTo>
                <a:cubicBezTo>
                  <a:pt x="3815461" y="3553326"/>
                  <a:pt x="3237603" y="3776782"/>
                  <a:pt x="2607554" y="3776782"/>
                </a:cubicBezTo>
                <a:cubicBezTo>
                  <a:pt x="1167442" y="3776782"/>
                  <a:pt x="0" y="2609341"/>
                  <a:pt x="0" y="1169228"/>
                </a:cubicBezTo>
                <a:cubicBezTo>
                  <a:pt x="0" y="809200"/>
                  <a:pt x="72965" y="466214"/>
                  <a:pt x="204915" y="154250"/>
                </a:cubicBezTo>
                <a:close/>
              </a:path>
            </a:pathLst>
          </a:custGeom>
          <a:effectLst>
            <a:softEdge rad="0"/>
          </a:effectLst>
        </p:spPr>
      </p:pic>
      <p:pic>
        <p:nvPicPr>
          <p:cNvPr id="10" name="Picture 9" descr="A picture containing room&#10;&#10;Description automatically generated">
            <a:extLst>
              <a:ext uri="{FF2B5EF4-FFF2-40B4-BE49-F238E27FC236}">
                <a16:creationId xmlns:a16="http://schemas.microsoft.com/office/drawing/2014/main" id="{72E11271-E265-A943-A394-A2851438BAA0}"/>
              </a:ext>
            </a:extLst>
          </p:cNvPr>
          <p:cNvPicPr>
            <a:picLocks noChangeAspect="1"/>
          </p:cNvPicPr>
          <p:nvPr/>
        </p:nvPicPr>
        <p:blipFill rotWithShape="1">
          <a:blip r:embed="rId6">
            <a:alphaModFix/>
          </a:blip>
          <a:srcRect l="5683" r="29934"/>
          <a:stretch/>
        </p:blipFill>
        <p:spPr>
          <a:xfrm>
            <a:off x="8738478" y="3917271"/>
            <a:ext cx="3453522" cy="2950205"/>
          </a:xfrm>
          <a:custGeom>
            <a:avLst/>
            <a:gdLst/>
            <a:ahLst/>
            <a:cxnLst/>
            <a:rect l="l" t="t" r="r" b="b"/>
            <a:pathLst>
              <a:path w="3453522" h="2950205">
                <a:moveTo>
                  <a:pt x="1901420" y="0"/>
                </a:moveTo>
                <a:cubicBezTo>
                  <a:pt x="2492116" y="0"/>
                  <a:pt x="3019900" y="269355"/>
                  <a:pt x="3368648" y="691940"/>
                </a:cubicBezTo>
                <a:lnTo>
                  <a:pt x="3453522" y="805440"/>
                </a:lnTo>
                <a:lnTo>
                  <a:pt x="3453522" y="2950205"/>
                </a:lnTo>
                <a:lnTo>
                  <a:pt x="316036" y="2950205"/>
                </a:lnTo>
                <a:lnTo>
                  <a:pt x="229491" y="2807749"/>
                </a:lnTo>
                <a:cubicBezTo>
                  <a:pt x="83134" y="2538330"/>
                  <a:pt x="0" y="2229583"/>
                  <a:pt x="0" y="1901419"/>
                </a:cubicBezTo>
                <a:cubicBezTo>
                  <a:pt x="0" y="851294"/>
                  <a:pt x="851295" y="0"/>
                  <a:pt x="1901420" y="0"/>
                </a:cubicBezTo>
                <a:close/>
              </a:path>
            </a:pathLst>
          </a:custGeom>
          <a:effectLst>
            <a:softEdge rad="0"/>
          </a:effectLst>
        </p:spPr>
      </p:pic>
      <p:pic>
        <p:nvPicPr>
          <p:cNvPr id="17" name="Picture 16">
            <a:extLst>
              <a:ext uri="{FF2B5EF4-FFF2-40B4-BE49-F238E27FC236}">
                <a16:creationId xmlns:a16="http://schemas.microsoft.com/office/drawing/2014/main" id="{8557749F-B943-4D30-8F08-8AA92F25A8A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1260696" y="414054"/>
            <a:ext cx="2969741" cy="1010347"/>
          </a:xfrm>
        </p:spPr>
        <p:txBody>
          <a:bodyPr vert="horz" lIns="91440" tIns="45720" rIns="91440" bIns="45720" rtlCol="0">
            <a:normAutofit/>
          </a:bodyPr>
          <a:lstStyle/>
          <a:p>
            <a:r>
              <a:rPr lang="en-US" b="1" dirty="0">
                <a:solidFill>
                  <a:srgbClr val="18A7E0"/>
                </a:solidFill>
                <a:latin typeface="+mn-lt"/>
              </a:rPr>
              <a:t>Activity Six</a:t>
            </a:r>
          </a:p>
        </p:txBody>
      </p:sp>
      <p:sp>
        <p:nvSpPr>
          <p:cNvPr id="3" name="Content Placeholder 2">
            <a:extLst>
              <a:ext uri="{FF2B5EF4-FFF2-40B4-BE49-F238E27FC236}">
                <a16:creationId xmlns:a16="http://schemas.microsoft.com/office/drawing/2014/main" id="{74256A76-5F77-2043-B20A-BB0E74524EB8}"/>
              </a:ext>
            </a:extLst>
          </p:cNvPr>
          <p:cNvSpPr>
            <a:spLocks noGrp="1"/>
          </p:cNvSpPr>
          <p:nvPr>
            <p:ph idx="1"/>
          </p:nvPr>
        </p:nvSpPr>
        <p:spPr>
          <a:xfrm>
            <a:off x="261258" y="1730829"/>
            <a:ext cx="5453004" cy="4716465"/>
          </a:xfrm>
        </p:spPr>
        <p:txBody>
          <a:bodyPr vert="horz" lIns="91440" tIns="45720" rIns="91440" bIns="45720" rtlCol="0" anchor="ctr">
            <a:normAutofit/>
          </a:bodyPr>
          <a:lstStyle/>
          <a:p>
            <a:r>
              <a:rPr lang="en-GB" sz="2400" dirty="0">
                <a:solidFill>
                  <a:srgbClr val="000000"/>
                </a:solidFill>
              </a:rPr>
              <a:t>Let’s remind ourselves of the definition of a </a:t>
            </a:r>
            <a:r>
              <a:rPr lang="en-GB" sz="2400" b="1" dirty="0">
                <a:solidFill>
                  <a:srgbClr val="18A7E0"/>
                </a:solidFill>
              </a:rPr>
              <a:t>red flag </a:t>
            </a:r>
            <a:r>
              <a:rPr lang="en-GB" sz="2400" dirty="0">
                <a:solidFill>
                  <a:srgbClr val="000000"/>
                </a:solidFill>
              </a:rPr>
              <a:t>from the key word list. </a:t>
            </a:r>
            <a:endParaRPr lang="en-GB" sz="2400" b="0" dirty="0">
              <a:solidFill>
                <a:srgbClr val="000000"/>
              </a:solidFill>
              <a:effectLst/>
            </a:endParaRPr>
          </a:p>
          <a:p>
            <a:r>
              <a:rPr lang="en-GB" sz="2400" dirty="0">
                <a:solidFill>
                  <a:srgbClr val="000000"/>
                </a:solidFill>
              </a:rPr>
              <a:t>From the outside looking in, what are the red flags in Hope and Donte’s relationship?</a:t>
            </a:r>
          </a:p>
          <a:p>
            <a:pPr marL="0" indent="0">
              <a:buNone/>
            </a:pPr>
            <a:endParaRPr lang="en-GB" sz="2400" dirty="0">
              <a:solidFill>
                <a:srgbClr val="000000"/>
              </a:solidFill>
            </a:endParaRPr>
          </a:p>
          <a:p>
            <a:pPr marL="0" indent="0">
              <a:buNone/>
            </a:pPr>
            <a:r>
              <a:rPr lang="en-GB" sz="2400" b="1" dirty="0">
                <a:solidFill>
                  <a:srgbClr val="18A7E0"/>
                </a:solidFill>
              </a:rPr>
              <a:t>Possible answers:</a:t>
            </a:r>
            <a:endParaRPr lang="en-GB" sz="2400" b="1" dirty="0">
              <a:solidFill>
                <a:srgbClr val="18A7E0"/>
              </a:solidFill>
              <a:effectLst/>
            </a:endParaRPr>
          </a:p>
          <a:p>
            <a:pPr fontAlgn="base"/>
            <a:r>
              <a:rPr lang="en-GB" sz="2400" dirty="0">
                <a:solidFill>
                  <a:srgbClr val="000000"/>
                </a:solidFill>
              </a:rPr>
              <a:t>“He even started picking out new outfits    for me. He said he likes me in green.”</a:t>
            </a:r>
          </a:p>
          <a:p>
            <a:pPr fontAlgn="base"/>
            <a:r>
              <a:rPr lang="en-GB" sz="2400" dirty="0">
                <a:solidFill>
                  <a:srgbClr val="000000"/>
                </a:solidFill>
              </a:rPr>
              <a:t>“I didn’t have time for music anymore”</a:t>
            </a:r>
          </a:p>
          <a:p>
            <a:pPr fontAlgn="base"/>
            <a:endParaRPr lang="en-GB" sz="1900" dirty="0">
              <a:solidFill>
                <a:srgbClr val="000000"/>
              </a:solidFill>
            </a:endParaRPr>
          </a:p>
          <a:p>
            <a:pPr fontAlgn="base"/>
            <a:endParaRPr lang="en-GB" sz="1900" dirty="0">
              <a:solidFill>
                <a:srgbClr val="000000"/>
              </a:solidFill>
            </a:endParaRPr>
          </a:p>
        </p:txBody>
      </p:sp>
      <p:pic>
        <p:nvPicPr>
          <p:cNvPr id="18" name="Picture 17">
            <a:extLst>
              <a:ext uri="{FF2B5EF4-FFF2-40B4-BE49-F238E27FC236}">
                <a16:creationId xmlns:a16="http://schemas.microsoft.com/office/drawing/2014/main" id="{B6A4AD6A-F4E2-D24F-BF2A-DA38DBBBCC51}"/>
              </a:ext>
            </a:extLst>
          </p:cNvPr>
          <p:cNvPicPr>
            <a:picLocks noChangeAspect="1"/>
          </p:cNvPicPr>
          <p:nvPr/>
        </p:nvPicPr>
        <p:blipFill rotWithShape="1">
          <a:blip r:embed="rId8"/>
          <a:srcRect l="30563" r="30464"/>
          <a:stretch/>
        </p:blipFill>
        <p:spPr>
          <a:xfrm rot="1135634">
            <a:off x="3166156" y="3289623"/>
            <a:ext cx="931859" cy="1255295"/>
          </a:xfrm>
          <a:prstGeom prst="rect">
            <a:avLst/>
          </a:prstGeom>
        </p:spPr>
      </p:pic>
      <p:pic>
        <p:nvPicPr>
          <p:cNvPr id="20" name="Picture 19" descr="A picture containing clock&#10;&#10;Description automatically generated">
            <a:extLst>
              <a:ext uri="{FF2B5EF4-FFF2-40B4-BE49-F238E27FC236}">
                <a16:creationId xmlns:a16="http://schemas.microsoft.com/office/drawing/2014/main" id="{5848B613-9D56-BD4A-B078-FF1FF611B3DA}"/>
              </a:ext>
            </a:extLst>
          </p:cNvPr>
          <p:cNvPicPr>
            <a:picLocks noChangeAspect="1"/>
          </p:cNvPicPr>
          <p:nvPr/>
        </p:nvPicPr>
        <p:blipFill>
          <a:blip r:embed="rId9"/>
          <a:stretch>
            <a:fillRect/>
          </a:stretch>
        </p:blipFill>
        <p:spPr>
          <a:xfrm>
            <a:off x="0" y="6162981"/>
            <a:ext cx="2597326" cy="650461"/>
          </a:xfrm>
          <a:prstGeom prst="rect">
            <a:avLst/>
          </a:prstGeom>
          <a:solidFill>
            <a:schemeClr val="bg1">
              <a:alpha val="53000"/>
            </a:schemeClr>
          </a:solidFill>
        </p:spPr>
      </p:pic>
    </p:spTree>
    <p:extLst>
      <p:ext uri="{BB962C8B-B14F-4D97-AF65-F5344CB8AC3E}">
        <p14:creationId xmlns:p14="http://schemas.microsoft.com/office/powerpoint/2010/main" val="3012142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useBgFill="1">
        <p:nvSpPr>
          <p:cNvPr id="38" name="Rectangle 37">
            <a:extLst>
              <a:ext uri="{FF2B5EF4-FFF2-40B4-BE49-F238E27FC236}">
                <a16:creationId xmlns:a16="http://schemas.microsoft.com/office/drawing/2014/main" id="{231BF440-39FA-4087-84CC-2EEC0BBDAF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close up of a logo&#10;&#10;Description automatically generated">
            <a:extLst>
              <a:ext uri="{FF2B5EF4-FFF2-40B4-BE49-F238E27FC236}">
                <a16:creationId xmlns:a16="http://schemas.microsoft.com/office/drawing/2014/main" id="{4F61786C-92DD-9D41-8A77-79DCC693EEAD}"/>
              </a:ext>
            </a:extLst>
          </p:cNvPr>
          <p:cNvPicPr>
            <a:picLocks noChangeAspect="1"/>
          </p:cNvPicPr>
          <p:nvPr/>
        </p:nvPicPr>
        <p:blipFill rotWithShape="1">
          <a:blip r:embed="rId3"/>
          <a:srcRect t="9070" r="-2" b="9081"/>
          <a:stretch/>
        </p:blipFill>
        <p:spPr>
          <a:xfrm>
            <a:off x="4883025" y="10"/>
            <a:ext cx="7308975" cy="336498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p:spPr>
      </p:pic>
      <p:pic>
        <p:nvPicPr>
          <p:cNvPr id="9" name="Picture 8" descr="A picture containing bedroom, room, table, bed&#10;&#10;Description automatically generated">
            <a:extLst>
              <a:ext uri="{FF2B5EF4-FFF2-40B4-BE49-F238E27FC236}">
                <a16:creationId xmlns:a16="http://schemas.microsoft.com/office/drawing/2014/main" id="{23246206-20B5-CD48-8B93-42BB5E806025}"/>
              </a:ext>
            </a:extLst>
          </p:cNvPr>
          <p:cNvPicPr>
            <a:picLocks noChangeAspect="1"/>
          </p:cNvPicPr>
          <p:nvPr/>
        </p:nvPicPr>
        <p:blipFill rotWithShape="1">
          <a:blip r:embed="rId4"/>
          <a:srcRect t="16190" r="-2" b="4430"/>
          <a:stretch/>
        </p:blipFill>
        <p:spPr>
          <a:xfrm>
            <a:off x="4883025" y="3493008"/>
            <a:ext cx="7308975" cy="3364992"/>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p:spPr>
      </p:pic>
      <p:sp useBgFill="1">
        <p:nvSpPr>
          <p:cNvPr id="40" name="Freeform: Shape 39">
            <a:extLst>
              <a:ext uri="{FF2B5EF4-FFF2-40B4-BE49-F238E27FC236}">
                <a16:creationId xmlns:a16="http://schemas.microsoft.com/office/drawing/2014/main" id="{F04E4CBA-303B-48BD-8451-C2701CB0EE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96001" cy="6858000"/>
          </a:xfrm>
          <a:custGeom>
            <a:avLst/>
            <a:gdLst>
              <a:gd name="connsiteX0" fmla="*/ 0 w 6096001"/>
              <a:gd name="connsiteY0" fmla="*/ 0 h 6858000"/>
              <a:gd name="connsiteX1" fmla="*/ 4883024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4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4" y="0"/>
                </a:lnTo>
                <a:lnTo>
                  <a:pt x="4946006" y="69271"/>
                </a:lnTo>
                <a:cubicBezTo>
                  <a:pt x="5656532" y="929100"/>
                  <a:pt x="6096001" y="2116944"/>
                  <a:pt x="6096001" y="3429000"/>
                </a:cubicBezTo>
                <a:cubicBezTo>
                  <a:pt x="6096001" y="4741056"/>
                  <a:pt x="5656532" y="5928900"/>
                  <a:pt x="4946006" y="6788730"/>
                </a:cubicBezTo>
                <a:lnTo>
                  <a:pt x="4883024"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2" name="Freeform: Shape 41">
            <a:extLst>
              <a:ext uri="{FF2B5EF4-FFF2-40B4-BE49-F238E27FC236}">
                <a16:creationId xmlns:a16="http://schemas.microsoft.com/office/drawing/2014/main" id="{F6CA58B3-AFCC-4A40-9882-50D5080879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7332" cy="6858000"/>
          </a:xfrm>
          <a:custGeom>
            <a:avLst/>
            <a:gdLst>
              <a:gd name="connsiteX0" fmla="*/ 0 w 6087332"/>
              <a:gd name="connsiteY0" fmla="*/ 0 h 6858000"/>
              <a:gd name="connsiteX1" fmla="*/ 4874355 w 6087332"/>
              <a:gd name="connsiteY1" fmla="*/ 0 h 6858000"/>
              <a:gd name="connsiteX2" fmla="*/ 4937337 w 6087332"/>
              <a:gd name="connsiteY2" fmla="*/ 69271 h 6858000"/>
              <a:gd name="connsiteX3" fmla="*/ 6087332 w 6087332"/>
              <a:gd name="connsiteY3" fmla="*/ 3429000 h 6858000"/>
              <a:gd name="connsiteX4" fmla="*/ 4937337 w 6087332"/>
              <a:gd name="connsiteY4" fmla="*/ 6788730 h 6858000"/>
              <a:gd name="connsiteX5" fmla="*/ 4874355 w 6087332"/>
              <a:gd name="connsiteY5" fmla="*/ 6858000 h 6858000"/>
              <a:gd name="connsiteX6" fmla="*/ 0 w 60873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7332" h="6858000">
                <a:moveTo>
                  <a:pt x="0" y="0"/>
                </a:moveTo>
                <a:lnTo>
                  <a:pt x="4874355" y="0"/>
                </a:lnTo>
                <a:lnTo>
                  <a:pt x="4937337" y="69271"/>
                </a:lnTo>
                <a:cubicBezTo>
                  <a:pt x="5647863" y="929100"/>
                  <a:pt x="6087332" y="2116944"/>
                  <a:pt x="6087332" y="3429000"/>
                </a:cubicBezTo>
                <a:cubicBezTo>
                  <a:pt x="6087332" y="4741056"/>
                  <a:pt x="5647863" y="5928900"/>
                  <a:pt x="4937337" y="6788730"/>
                </a:cubicBezTo>
                <a:lnTo>
                  <a:pt x="4874355"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44" name="Rectangle 43">
            <a:extLst>
              <a:ext uri="{FF2B5EF4-FFF2-40B4-BE49-F238E27FC236}">
                <a16:creationId xmlns:a16="http://schemas.microsoft.com/office/drawing/2014/main" id="{75C56826-D4E5-42ED-8529-079651CB30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52144"/>
            <a:ext cx="128016"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useBgFill="1">
        <p:nvSpPr>
          <p:cNvPr id="46" name="Rectangle 45">
            <a:extLst>
              <a:ext uri="{FF2B5EF4-FFF2-40B4-BE49-F238E27FC236}">
                <a16:creationId xmlns:a16="http://schemas.microsoft.com/office/drawing/2014/main" id="{82095FCE-EF05-4443-B97A-85DEE3A5CA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9544" y="2194560"/>
            <a:ext cx="4892040" cy="18288"/>
          </a:xfrm>
          <a:prstGeom prst="rect">
            <a:avLst/>
          </a:prstGeom>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8" name="Rectangle 47">
            <a:extLst>
              <a:ext uri="{FF2B5EF4-FFF2-40B4-BE49-F238E27FC236}">
                <a16:creationId xmlns:a16="http://schemas.microsoft.com/office/drawing/2014/main" id="{CA00AE6B-AA30-4CF8-BA6F-339B780AD7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9544" y="2194560"/>
            <a:ext cx="48920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Content Placeholder 2">
            <a:extLst>
              <a:ext uri="{FF2B5EF4-FFF2-40B4-BE49-F238E27FC236}">
                <a16:creationId xmlns:a16="http://schemas.microsoft.com/office/drawing/2014/main" id="{74256A76-5F77-2043-B20A-BB0E74524EB8}"/>
              </a:ext>
            </a:extLst>
          </p:cNvPr>
          <p:cNvSpPr>
            <a:spLocks noGrp="1"/>
          </p:cNvSpPr>
          <p:nvPr>
            <p:ph idx="1"/>
          </p:nvPr>
        </p:nvSpPr>
        <p:spPr>
          <a:xfrm>
            <a:off x="388820" y="2309919"/>
            <a:ext cx="4892040" cy="3867043"/>
          </a:xfrm>
          <a:solidFill>
            <a:schemeClr val="bg1">
              <a:alpha val="0"/>
            </a:schemeClr>
          </a:solidFill>
        </p:spPr>
        <p:txBody>
          <a:bodyPr vert="horz" lIns="91440" tIns="45720" rIns="91440" bIns="45720" rtlCol="0">
            <a:normAutofit fontScale="85000" lnSpcReduction="10000"/>
          </a:bodyPr>
          <a:lstStyle/>
          <a:p>
            <a:r>
              <a:rPr lang="en-GB" sz="2400" dirty="0"/>
              <a:t>Choose at least </a:t>
            </a:r>
            <a:r>
              <a:rPr lang="en-GB" sz="2400" b="1" dirty="0">
                <a:solidFill>
                  <a:srgbClr val="18A7E0"/>
                </a:solidFill>
              </a:rPr>
              <a:t>two red flags </a:t>
            </a:r>
            <a:r>
              <a:rPr lang="en-GB" sz="2400" dirty="0"/>
              <a:t>and explain why it is a sign of an unhealthy relationship. </a:t>
            </a:r>
          </a:p>
          <a:p>
            <a:endParaRPr lang="en-GB" sz="2400" dirty="0"/>
          </a:p>
          <a:p>
            <a:r>
              <a:rPr lang="en-GB" sz="2400" dirty="0"/>
              <a:t>Use the model, key word list and the sort cards to help you.</a:t>
            </a:r>
          </a:p>
          <a:p>
            <a:pPr marL="0" indent="0">
              <a:buNone/>
            </a:pPr>
            <a:endParaRPr lang="en-GB" sz="2400" b="0" dirty="0">
              <a:effectLst/>
            </a:endParaRPr>
          </a:p>
          <a:p>
            <a:r>
              <a:rPr lang="en-GB" sz="2400" b="1" dirty="0">
                <a:solidFill>
                  <a:srgbClr val="18A7E0"/>
                </a:solidFill>
              </a:rPr>
              <a:t>Model Answer: </a:t>
            </a:r>
            <a:r>
              <a:rPr lang="en-GB" sz="2400" i="1" dirty="0"/>
              <a:t>Hope says that since she met Donte she “didn’t have time for music anymore”. This could be a </a:t>
            </a:r>
            <a:r>
              <a:rPr lang="en-GB" sz="2400" i="1" dirty="0">
                <a:highlight>
                  <a:srgbClr val="FFFF00"/>
                </a:highlight>
              </a:rPr>
              <a:t>red flag</a:t>
            </a:r>
            <a:r>
              <a:rPr lang="en-GB" sz="2400" i="1" dirty="0"/>
              <a:t> that this is an </a:t>
            </a:r>
            <a:r>
              <a:rPr lang="en-GB" sz="2400" i="1" dirty="0">
                <a:highlight>
                  <a:srgbClr val="FFFF00"/>
                </a:highlight>
              </a:rPr>
              <a:t>unhealthy relationship </a:t>
            </a:r>
            <a:r>
              <a:rPr lang="en-GB" sz="2400" i="1" dirty="0"/>
              <a:t>because Donte is taking up all her time and is isolating her from groups that she is a member of.</a:t>
            </a:r>
            <a:endParaRPr lang="en-GB" sz="2400" b="0" dirty="0">
              <a:effectLst/>
            </a:endParaRPr>
          </a:p>
          <a:p>
            <a:pPr marL="0" indent="0">
              <a:buNone/>
            </a:pPr>
            <a:endParaRPr lang="en-GB" sz="2400" dirty="0"/>
          </a:p>
          <a:p>
            <a:pPr fontAlgn="base"/>
            <a:endParaRPr lang="en-GB" sz="1600" dirty="0"/>
          </a:p>
        </p:txBody>
      </p:sp>
      <p:sp>
        <p:nvSpPr>
          <p:cNvPr id="13" name="Title 12">
            <a:extLst>
              <a:ext uri="{FF2B5EF4-FFF2-40B4-BE49-F238E27FC236}">
                <a16:creationId xmlns:a16="http://schemas.microsoft.com/office/drawing/2014/main" id="{6912C335-352E-6F41-A43C-1DC813121EDE}"/>
              </a:ext>
            </a:extLst>
          </p:cNvPr>
          <p:cNvSpPr>
            <a:spLocks noGrp="1"/>
          </p:cNvSpPr>
          <p:nvPr>
            <p:ph type="title"/>
          </p:nvPr>
        </p:nvSpPr>
        <p:spPr>
          <a:xfrm>
            <a:off x="449544" y="365125"/>
            <a:ext cx="4433480" cy="1325563"/>
          </a:xfrm>
        </p:spPr>
        <p:txBody>
          <a:bodyPr/>
          <a:lstStyle/>
          <a:p>
            <a:endParaRPr lang="en-US" dirty="0"/>
          </a:p>
        </p:txBody>
      </p:sp>
      <p:sp>
        <p:nvSpPr>
          <p:cNvPr id="28" name="Rectangle 27">
            <a:extLst>
              <a:ext uri="{FF2B5EF4-FFF2-40B4-BE49-F238E27FC236}">
                <a16:creationId xmlns:a16="http://schemas.microsoft.com/office/drawing/2014/main" id="{86626A68-850C-644A-9F15-F186F2810666}"/>
              </a:ext>
            </a:extLst>
          </p:cNvPr>
          <p:cNvSpPr/>
          <p:nvPr/>
        </p:nvSpPr>
        <p:spPr>
          <a:xfrm>
            <a:off x="-33150" y="0"/>
            <a:ext cx="4605149" cy="18060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rgbClr val="18A7E0"/>
                </a:solidFill>
              </a:rPr>
              <a:t>Activity Seven</a:t>
            </a:r>
          </a:p>
        </p:txBody>
      </p:sp>
      <p:pic>
        <p:nvPicPr>
          <p:cNvPr id="30" name="Picture 29">
            <a:extLst>
              <a:ext uri="{FF2B5EF4-FFF2-40B4-BE49-F238E27FC236}">
                <a16:creationId xmlns:a16="http://schemas.microsoft.com/office/drawing/2014/main" id="{E4B76AF1-D548-0243-A256-2D33AAA1883F}"/>
              </a:ext>
            </a:extLst>
          </p:cNvPr>
          <p:cNvPicPr>
            <a:picLocks noChangeAspect="1"/>
          </p:cNvPicPr>
          <p:nvPr/>
        </p:nvPicPr>
        <p:blipFill rotWithShape="1">
          <a:blip r:embed="rId5"/>
          <a:srcRect l="30563" r="30464"/>
          <a:stretch/>
        </p:blipFill>
        <p:spPr>
          <a:xfrm rot="1135634">
            <a:off x="4003060" y="2677834"/>
            <a:ext cx="608047" cy="819092"/>
          </a:xfrm>
          <a:prstGeom prst="rect">
            <a:avLst/>
          </a:prstGeom>
        </p:spPr>
      </p:pic>
      <p:pic>
        <p:nvPicPr>
          <p:cNvPr id="32" name="Picture 31">
            <a:extLst>
              <a:ext uri="{FF2B5EF4-FFF2-40B4-BE49-F238E27FC236}">
                <a16:creationId xmlns:a16="http://schemas.microsoft.com/office/drawing/2014/main" id="{E4052514-9F2A-1845-BDC2-085D8B8A7757}"/>
              </a:ext>
            </a:extLst>
          </p:cNvPr>
          <p:cNvPicPr>
            <a:picLocks noChangeAspect="1"/>
          </p:cNvPicPr>
          <p:nvPr/>
        </p:nvPicPr>
        <p:blipFill rotWithShape="1">
          <a:blip r:embed="rId5"/>
          <a:srcRect l="30563" r="30464"/>
          <a:stretch/>
        </p:blipFill>
        <p:spPr>
          <a:xfrm rot="1135634">
            <a:off x="4790361" y="2721365"/>
            <a:ext cx="608047" cy="819092"/>
          </a:xfrm>
          <a:prstGeom prst="rect">
            <a:avLst/>
          </a:prstGeom>
        </p:spPr>
      </p:pic>
      <p:pic>
        <p:nvPicPr>
          <p:cNvPr id="34" name="Picture 33" descr="A picture containing clock&#10;&#10;Description automatically generated">
            <a:extLst>
              <a:ext uri="{FF2B5EF4-FFF2-40B4-BE49-F238E27FC236}">
                <a16:creationId xmlns:a16="http://schemas.microsoft.com/office/drawing/2014/main" id="{7C5A9B46-8E56-D649-914D-BAF185B3BCC3}"/>
              </a:ext>
            </a:extLst>
          </p:cNvPr>
          <p:cNvPicPr>
            <a:picLocks noChangeAspect="1"/>
          </p:cNvPicPr>
          <p:nvPr/>
        </p:nvPicPr>
        <p:blipFill>
          <a:blip r:embed="rId6"/>
          <a:stretch>
            <a:fillRect/>
          </a:stretch>
        </p:blipFill>
        <p:spPr>
          <a:xfrm>
            <a:off x="9594673" y="6207529"/>
            <a:ext cx="2597326" cy="650461"/>
          </a:xfrm>
          <a:prstGeom prst="rect">
            <a:avLst/>
          </a:prstGeom>
          <a:solidFill>
            <a:schemeClr val="bg1">
              <a:alpha val="53000"/>
            </a:schemeClr>
          </a:solidFill>
        </p:spPr>
      </p:pic>
    </p:spTree>
    <p:extLst>
      <p:ext uri="{BB962C8B-B14F-4D97-AF65-F5344CB8AC3E}">
        <p14:creationId xmlns:p14="http://schemas.microsoft.com/office/powerpoint/2010/main" val="2821302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81AEB8A9-B768-4E30-BA55-D919E66873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01" y="-2"/>
            <a:ext cx="4069936"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C916B2DA-0BF1-4541-BA94-804B91D44539}"/>
              </a:ext>
            </a:extLst>
          </p:cNvPr>
          <p:cNvSpPr>
            <a:spLocks noGrp="1"/>
          </p:cNvSpPr>
          <p:nvPr>
            <p:ph type="title"/>
          </p:nvPr>
        </p:nvSpPr>
        <p:spPr>
          <a:xfrm>
            <a:off x="643467" y="2188564"/>
            <a:ext cx="3096427" cy="2863121"/>
          </a:xfrm>
        </p:spPr>
        <p:txBody>
          <a:bodyPr anchor="ctr">
            <a:normAutofit/>
          </a:bodyPr>
          <a:lstStyle/>
          <a:p>
            <a:r>
              <a:rPr lang="en-US" b="1" dirty="0">
                <a:solidFill>
                  <a:srgbClr val="FFFFFF"/>
                </a:solidFill>
                <a:latin typeface="+mn-lt"/>
              </a:rPr>
              <a:t>Supporting You</a:t>
            </a:r>
          </a:p>
        </p:txBody>
      </p:sp>
      <p:sp>
        <p:nvSpPr>
          <p:cNvPr id="6" name="Content Placeholder 5">
            <a:extLst>
              <a:ext uri="{FF2B5EF4-FFF2-40B4-BE49-F238E27FC236}">
                <a16:creationId xmlns:a16="http://schemas.microsoft.com/office/drawing/2014/main" id="{C3460182-A5AE-824D-8C02-89B0353995FF}"/>
              </a:ext>
            </a:extLst>
          </p:cNvPr>
          <p:cNvSpPr>
            <a:spLocks noGrp="1"/>
          </p:cNvSpPr>
          <p:nvPr>
            <p:ph idx="1"/>
          </p:nvPr>
        </p:nvSpPr>
        <p:spPr>
          <a:xfrm>
            <a:off x="4163916" y="501445"/>
            <a:ext cx="7900265" cy="5599317"/>
          </a:xfrm>
        </p:spPr>
        <p:txBody>
          <a:bodyPr anchor="ctr">
            <a:noAutofit/>
          </a:bodyPr>
          <a:lstStyle/>
          <a:p>
            <a:pPr marL="0" indent="0">
              <a:buNone/>
            </a:pPr>
            <a:endParaRPr lang="en-GB" sz="3200" dirty="0"/>
          </a:p>
          <a:p>
            <a:pPr marL="0" indent="0">
              <a:buNone/>
            </a:pPr>
            <a:r>
              <a:rPr lang="en-GB" sz="2400" dirty="0"/>
              <a:t>Remember, If you or anyone you know are affected by the issues we discuss today, remember that there are many people in school who can support you.</a:t>
            </a:r>
          </a:p>
          <a:p>
            <a:pPr marL="0" indent="0">
              <a:buNone/>
            </a:pPr>
            <a:endParaRPr lang="en-GB" sz="2400" dirty="0"/>
          </a:p>
          <a:p>
            <a:pPr marL="0" indent="0">
              <a:buNone/>
            </a:pPr>
            <a:r>
              <a:rPr lang="en-GB" sz="2400" dirty="0">
                <a:solidFill>
                  <a:srgbClr val="FF0000"/>
                </a:solidFill>
              </a:rPr>
              <a:t>Insert details of school-specific support here.</a:t>
            </a:r>
            <a:endParaRPr lang="en-GB" sz="2400" dirty="0"/>
          </a:p>
          <a:p>
            <a:pPr marL="0" indent="0">
              <a:buNone/>
            </a:pPr>
            <a:endParaRPr lang="en-GB" sz="2400" dirty="0"/>
          </a:p>
          <a:p>
            <a:pPr marL="0" indent="0">
              <a:buNone/>
            </a:pPr>
            <a:r>
              <a:rPr lang="en-GB" sz="2400" dirty="0"/>
              <a:t>There are also organisations outside of school that you can go to:</a:t>
            </a:r>
            <a:endParaRPr lang="en-GB" sz="2400" b="0" dirty="0">
              <a:effectLst/>
            </a:endParaRPr>
          </a:p>
          <a:p>
            <a:r>
              <a:rPr lang="en-GB" sz="2400" dirty="0"/>
              <a:t>Safe: </a:t>
            </a:r>
            <a:r>
              <a:rPr lang="en-GB" sz="2400" u="sng" dirty="0">
                <a:solidFill>
                  <a:srgbClr val="18A7E0"/>
                </a:solidFill>
                <a:hlinkClick r:id="rId3">
                  <a:extLst>
                    <a:ext uri="{A12FA001-AC4F-418D-AE19-62706E023703}">
                      <ahyp:hlinkClr xmlns:ahyp="http://schemas.microsoft.com/office/drawing/2018/hyperlinkcolor" val="tx"/>
                    </a:ext>
                  </a:extLst>
                </a:hlinkClick>
              </a:rPr>
              <a:t>https://www.safeproject.org.uk</a:t>
            </a:r>
            <a:endParaRPr lang="en-GB" sz="2400" b="0" dirty="0">
              <a:solidFill>
                <a:srgbClr val="18A7E0"/>
              </a:solidFill>
              <a:effectLst/>
            </a:endParaRPr>
          </a:p>
          <a:p>
            <a:r>
              <a:rPr lang="en-GB" sz="2400" dirty="0"/>
              <a:t>Childline: </a:t>
            </a:r>
            <a:r>
              <a:rPr lang="en-GB" sz="2400" u="sng" dirty="0">
                <a:solidFill>
                  <a:srgbClr val="18A7E0"/>
                </a:solidFill>
                <a:hlinkClick r:id="rId4">
                  <a:extLst>
                    <a:ext uri="{A12FA001-AC4F-418D-AE19-62706E023703}">
                      <ahyp:hlinkClr xmlns:ahyp="http://schemas.microsoft.com/office/drawing/2018/hyperlinkcolor" val="tx"/>
                    </a:ext>
                  </a:extLst>
                </a:hlinkClick>
              </a:rPr>
              <a:t>https://www.childline.org.uk/</a:t>
            </a:r>
            <a:r>
              <a:rPr lang="en-GB" sz="2400" dirty="0">
                <a:solidFill>
                  <a:srgbClr val="18A7E0"/>
                </a:solidFill>
              </a:rPr>
              <a:t> </a:t>
            </a:r>
            <a:r>
              <a:rPr lang="en-GB" sz="2400" dirty="0"/>
              <a:t>0800 1111</a:t>
            </a:r>
          </a:p>
          <a:p>
            <a:r>
              <a:rPr lang="en-GB" sz="2400" dirty="0">
                <a:solidFill>
                  <a:srgbClr val="000000"/>
                </a:solidFill>
                <a:latin typeface="Calibri" panose="020F0502020204030204" pitchFamily="34" charset="0"/>
              </a:rPr>
              <a:t>Freephone 24 Hour National Domestic Violence Helpline – 0808 2000 247</a:t>
            </a:r>
          </a:p>
          <a:p>
            <a:r>
              <a:rPr lang="en-GB" sz="2400" dirty="0">
                <a:solidFill>
                  <a:srgbClr val="000000"/>
                </a:solidFill>
                <a:latin typeface="Calibri" panose="020F0502020204030204" pitchFamily="34" charset="0"/>
              </a:rPr>
              <a:t>The Hideout: </a:t>
            </a:r>
            <a:r>
              <a:rPr lang="en-GB" sz="2400" dirty="0">
                <a:solidFill>
                  <a:srgbClr val="18A7E0"/>
                </a:solidFill>
                <a:latin typeface="Calibri" panose="020F0502020204030204" pitchFamily="34" charset="0"/>
                <a:hlinkClick r:id="rId5">
                  <a:extLst>
                    <a:ext uri="{A12FA001-AC4F-418D-AE19-62706E023703}">
                      <ahyp:hlinkClr xmlns:ahyp="http://schemas.microsoft.com/office/drawing/2018/hyperlinkcolor" val="tx"/>
                    </a:ext>
                  </a:extLst>
                </a:hlinkClick>
              </a:rPr>
              <a:t>http://thehideout.org.uk/children/home/</a:t>
            </a:r>
            <a:endParaRPr lang="en-GB" sz="2400" dirty="0">
              <a:solidFill>
                <a:srgbClr val="18A7E0"/>
              </a:solidFill>
              <a:latin typeface="Calibri" panose="020F0502020204030204" pitchFamily="34" charset="0"/>
            </a:endParaRPr>
          </a:p>
          <a:p>
            <a:endParaRPr lang="en-GB" sz="2400" dirty="0">
              <a:solidFill>
                <a:srgbClr val="212121"/>
              </a:solidFill>
              <a:latin typeface="Calibri" panose="020F0502020204030204" pitchFamily="34" charset="0"/>
            </a:endParaRPr>
          </a:p>
          <a:p>
            <a:endParaRPr lang="en-GB" sz="2400" b="0" dirty="0">
              <a:effectLst/>
            </a:endParaRPr>
          </a:p>
        </p:txBody>
      </p:sp>
      <p:grpSp>
        <p:nvGrpSpPr>
          <p:cNvPr id="5" name="Group 4">
            <a:extLst>
              <a:ext uri="{FF2B5EF4-FFF2-40B4-BE49-F238E27FC236}">
                <a16:creationId xmlns:a16="http://schemas.microsoft.com/office/drawing/2014/main" id="{CDB2ED42-79ED-F345-8089-5A041DAD08E6}"/>
              </a:ext>
            </a:extLst>
          </p:cNvPr>
          <p:cNvGrpSpPr/>
          <p:nvPr/>
        </p:nvGrpSpPr>
        <p:grpSpPr>
          <a:xfrm>
            <a:off x="-10002" y="0"/>
            <a:ext cx="4069938" cy="6741109"/>
            <a:chOff x="-10002" y="0"/>
            <a:chExt cx="4069938" cy="6741109"/>
          </a:xfrm>
        </p:grpSpPr>
        <p:pic>
          <p:nvPicPr>
            <p:cNvPr id="17" name="Picture 16" descr="A picture containing clock&#10;&#10;Description automatically generated">
              <a:extLst>
                <a:ext uri="{FF2B5EF4-FFF2-40B4-BE49-F238E27FC236}">
                  <a16:creationId xmlns:a16="http://schemas.microsoft.com/office/drawing/2014/main" id="{6E8454E8-D704-3F49-A1CD-19EBC9E53114}"/>
                </a:ext>
              </a:extLst>
            </p:cNvPr>
            <p:cNvPicPr>
              <a:picLocks noChangeAspect="1"/>
            </p:cNvPicPr>
            <p:nvPr/>
          </p:nvPicPr>
          <p:blipFill rotWithShape="1">
            <a:blip r:embed="rId6"/>
            <a:srcRect l="2884"/>
            <a:stretch/>
          </p:blipFill>
          <p:spPr>
            <a:xfrm>
              <a:off x="-10000" y="0"/>
              <a:ext cx="4069936" cy="1076344"/>
            </a:xfrm>
            <a:prstGeom prst="rect">
              <a:avLst/>
            </a:prstGeom>
            <a:solidFill>
              <a:schemeClr val="bg1">
                <a:alpha val="83000"/>
              </a:schemeClr>
            </a:solidFill>
          </p:spPr>
        </p:pic>
        <p:sp>
          <p:nvSpPr>
            <p:cNvPr id="3" name="Rectangle 2">
              <a:extLst>
                <a:ext uri="{FF2B5EF4-FFF2-40B4-BE49-F238E27FC236}">
                  <a16:creationId xmlns:a16="http://schemas.microsoft.com/office/drawing/2014/main" id="{64B1FA1F-0550-094C-8461-7F861479EF82}"/>
                </a:ext>
              </a:extLst>
            </p:cNvPr>
            <p:cNvSpPr/>
            <p:nvPr/>
          </p:nvSpPr>
          <p:spPr>
            <a:xfrm>
              <a:off x="-10002" y="6279444"/>
              <a:ext cx="4069936" cy="461665"/>
            </a:xfrm>
            <a:prstGeom prst="rect">
              <a:avLst/>
            </a:prstGeom>
          </p:spPr>
          <p:txBody>
            <a:bodyPr wrap="square">
              <a:spAutoFit/>
            </a:bodyPr>
            <a:lstStyle/>
            <a:p>
              <a:pPr lvl="0" algn="ctr">
                <a:defRPr/>
              </a:pPr>
              <a:r>
                <a:rPr lang="en-GB" sz="1200" dirty="0">
                  <a:solidFill>
                    <a:srgbClr val="000000"/>
                  </a:solidFill>
                  <a:latin typeface="Calibri" panose="020F0502020204030204" pitchFamily="34" charset="0"/>
                  <a:ea typeface="Times New Roman" panose="02020603050405020304" pitchFamily="18" charset="0"/>
                </a:rPr>
                <a:t>This resource has been produced by Safe! in conjunction with The Cherwell School (L. Dorn and R. Hancock) 2020. </a:t>
              </a:r>
              <a:endParaRPr lang="en-GB" dirty="0">
                <a:latin typeface="Times New Roman" panose="02020603050405020304" pitchFamily="18" charset="0"/>
                <a:ea typeface="Times New Roman" panose="02020603050405020304" pitchFamily="18" charset="0"/>
              </a:endParaRPr>
            </a:p>
          </p:txBody>
        </p:sp>
      </p:grpSp>
    </p:spTree>
    <p:extLst>
      <p:ext uri="{BB962C8B-B14F-4D97-AF65-F5344CB8AC3E}">
        <p14:creationId xmlns:p14="http://schemas.microsoft.com/office/powerpoint/2010/main" val="3109403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 name="Rectangle 47">
            <a:extLst>
              <a:ext uri="{FF2B5EF4-FFF2-40B4-BE49-F238E27FC236}">
                <a16:creationId xmlns:a16="http://schemas.microsoft.com/office/drawing/2014/main" id="{81AEB8A9-B768-4E30-BA55-D919E66873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01" y="-2"/>
            <a:ext cx="4069936"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C916B2DA-0BF1-4541-BA94-804B91D44539}"/>
              </a:ext>
            </a:extLst>
          </p:cNvPr>
          <p:cNvSpPr>
            <a:spLocks noGrp="1"/>
          </p:cNvSpPr>
          <p:nvPr>
            <p:ph type="title"/>
          </p:nvPr>
        </p:nvSpPr>
        <p:spPr>
          <a:xfrm>
            <a:off x="-10001" y="437758"/>
            <a:ext cx="4059935" cy="5056182"/>
          </a:xfrm>
        </p:spPr>
        <p:txBody>
          <a:bodyPr anchor="ctr">
            <a:normAutofit/>
          </a:bodyPr>
          <a:lstStyle/>
          <a:p>
            <a:pPr algn="ctr"/>
            <a:r>
              <a:rPr lang="en-US" b="1" dirty="0">
                <a:solidFill>
                  <a:srgbClr val="FFFFFF"/>
                </a:solidFill>
                <a:latin typeface="+mn-lt"/>
              </a:rPr>
              <a:t>Learning Aims</a:t>
            </a:r>
          </a:p>
        </p:txBody>
      </p:sp>
      <p:sp>
        <p:nvSpPr>
          <p:cNvPr id="6" name="Content Placeholder 5">
            <a:extLst>
              <a:ext uri="{FF2B5EF4-FFF2-40B4-BE49-F238E27FC236}">
                <a16:creationId xmlns:a16="http://schemas.microsoft.com/office/drawing/2014/main" id="{C3460182-A5AE-824D-8C02-89B0353995FF}"/>
              </a:ext>
            </a:extLst>
          </p:cNvPr>
          <p:cNvSpPr>
            <a:spLocks noGrp="1"/>
          </p:cNvSpPr>
          <p:nvPr>
            <p:ph idx="1"/>
          </p:nvPr>
        </p:nvSpPr>
        <p:spPr>
          <a:xfrm>
            <a:off x="4699818" y="1723407"/>
            <a:ext cx="6848715" cy="2484884"/>
          </a:xfrm>
        </p:spPr>
        <p:txBody>
          <a:bodyPr anchor="ctr">
            <a:normAutofit/>
          </a:bodyPr>
          <a:lstStyle/>
          <a:p>
            <a:pPr marL="0" indent="0" algn="ctr">
              <a:buNone/>
            </a:pPr>
            <a:r>
              <a:rPr lang="en-GB" sz="3600" dirty="0"/>
              <a:t>We are going to be focusing on how to recognise healthy and unhealthy friendships and how to support yourself and others.</a:t>
            </a:r>
            <a:endParaRPr lang="en-GB" sz="2000" b="0" dirty="0">
              <a:effectLst/>
            </a:endParaRPr>
          </a:p>
        </p:txBody>
      </p:sp>
      <p:pic>
        <p:nvPicPr>
          <p:cNvPr id="20" name="Picture 19" descr="A picture containing clock&#10;&#10;Description automatically generated">
            <a:extLst>
              <a:ext uri="{FF2B5EF4-FFF2-40B4-BE49-F238E27FC236}">
                <a16:creationId xmlns:a16="http://schemas.microsoft.com/office/drawing/2014/main" id="{D24A2663-1191-DD40-AE65-272AA21B5CD5}"/>
              </a:ext>
            </a:extLst>
          </p:cNvPr>
          <p:cNvPicPr>
            <a:picLocks noChangeAspect="1"/>
          </p:cNvPicPr>
          <p:nvPr/>
        </p:nvPicPr>
        <p:blipFill>
          <a:blip r:embed="rId3"/>
          <a:stretch>
            <a:fillRect/>
          </a:stretch>
        </p:blipFill>
        <p:spPr>
          <a:xfrm>
            <a:off x="4654297" y="4909741"/>
            <a:ext cx="6894236" cy="1723559"/>
          </a:xfrm>
          <a:prstGeom prst="rect">
            <a:avLst/>
          </a:prstGeom>
          <a:solidFill>
            <a:schemeClr val="bg1"/>
          </a:solidFill>
        </p:spPr>
      </p:pic>
    </p:spTree>
    <p:extLst>
      <p:ext uri="{BB962C8B-B14F-4D97-AF65-F5344CB8AC3E}">
        <p14:creationId xmlns:p14="http://schemas.microsoft.com/office/powerpoint/2010/main" val="1595780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A67CD3-AB4E-4A7A-BEB8-53C445D8C4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77125" y="3726"/>
            <a:ext cx="56148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07CF545F-9C2E-4446-97CD-AD92990C2B6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4" name="Title 3">
            <a:extLst>
              <a:ext uri="{FF2B5EF4-FFF2-40B4-BE49-F238E27FC236}">
                <a16:creationId xmlns:a16="http://schemas.microsoft.com/office/drawing/2014/main" id="{C916B2DA-0BF1-4541-BA94-804B91D44539}"/>
              </a:ext>
            </a:extLst>
          </p:cNvPr>
          <p:cNvSpPr>
            <a:spLocks noGrp="1"/>
          </p:cNvSpPr>
          <p:nvPr>
            <p:ph type="title"/>
          </p:nvPr>
        </p:nvSpPr>
        <p:spPr>
          <a:xfrm>
            <a:off x="799575" y="315489"/>
            <a:ext cx="4977976" cy="1454051"/>
          </a:xfrm>
        </p:spPr>
        <p:txBody>
          <a:bodyPr>
            <a:normAutofit/>
          </a:bodyPr>
          <a:lstStyle/>
          <a:p>
            <a:r>
              <a:rPr lang="en-US" b="1" dirty="0">
                <a:solidFill>
                  <a:srgbClr val="18A7E0"/>
                </a:solidFill>
                <a:latin typeface="+mn-lt"/>
              </a:rPr>
              <a:t>Supporting You</a:t>
            </a:r>
          </a:p>
        </p:txBody>
      </p:sp>
      <p:sp>
        <p:nvSpPr>
          <p:cNvPr id="6" name="Content Placeholder 5">
            <a:extLst>
              <a:ext uri="{FF2B5EF4-FFF2-40B4-BE49-F238E27FC236}">
                <a16:creationId xmlns:a16="http://schemas.microsoft.com/office/drawing/2014/main" id="{C3460182-A5AE-824D-8C02-89B0353995FF}"/>
              </a:ext>
            </a:extLst>
          </p:cNvPr>
          <p:cNvSpPr>
            <a:spLocks noGrp="1"/>
          </p:cNvSpPr>
          <p:nvPr>
            <p:ph idx="1"/>
          </p:nvPr>
        </p:nvSpPr>
        <p:spPr>
          <a:xfrm>
            <a:off x="429348" y="1537855"/>
            <a:ext cx="6332865" cy="5004656"/>
          </a:xfrm>
        </p:spPr>
        <p:txBody>
          <a:bodyPr anchor="ctr">
            <a:normAutofit fontScale="92500" lnSpcReduction="10000"/>
          </a:bodyPr>
          <a:lstStyle/>
          <a:p>
            <a:pPr marL="0" indent="0">
              <a:buNone/>
            </a:pPr>
            <a:endParaRPr lang="en-GB" sz="2000" dirty="0">
              <a:solidFill>
                <a:srgbClr val="000000"/>
              </a:solidFill>
            </a:endParaRPr>
          </a:p>
          <a:p>
            <a:pPr marL="0" indent="0">
              <a:buNone/>
            </a:pPr>
            <a:r>
              <a:rPr lang="en-GB" sz="2400" dirty="0">
                <a:solidFill>
                  <a:srgbClr val="000000"/>
                </a:solidFill>
              </a:rPr>
              <a:t>You can step out of the classroom if you need a minute. Someone may come and check to see if you are ok but you do not have to explain to them what you are feeling if you are not comfortable.</a:t>
            </a:r>
          </a:p>
          <a:p>
            <a:pPr marL="0" indent="0">
              <a:buNone/>
            </a:pPr>
            <a:endParaRPr lang="en-GB" sz="2400" b="0" dirty="0">
              <a:solidFill>
                <a:srgbClr val="000000"/>
              </a:solidFill>
              <a:effectLst/>
            </a:endParaRPr>
          </a:p>
          <a:p>
            <a:pPr marL="0" indent="0">
              <a:buNone/>
            </a:pPr>
            <a:r>
              <a:rPr lang="en-GB" sz="2400" dirty="0">
                <a:solidFill>
                  <a:srgbClr val="000000"/>
                </a:solidFill>
              </a:rPr>
              <a:t>If you or anyone you know are affected by the issues we discuss today, remember that there are many people in school who can support you. </a:t>
            </a:r>
          </a:p>
          <a:p>
            <a:pPr marL="0" indent="0">
              <a:buNone/>
            </a:pPr>
            <a:endParaRPr lang="en-GB" sz="2400" dirty="0">
              <a:solidFill>
                <a:srgbClr val="000000"/>
              </a:solidFill>
            </a:endParaRPr>
          </a:p>
          <a:p>
            <a:pPr marL="0" indent="0">
              <a:buNone/>
            </a:pPr>
            <a:r>
              <a:rPr lang="en-GB" sz="2400" dirty="0">
                <a:solidFill>
                  <a:srgbClr val="FF0000"/>
                </a:solidFill>
              </a:rPr>
              <a:t>Insert details of school-specific support here.</a:t>
            </a:r>
          </a:p>
          <a:p>
            <a:pPr marL="0" indent="0">
              <a:buNone/>
            </a:pPr>
            <a:endParaRPr lang="en-GB" sz="2400" dirty="0">
              <a:solidFill>
                <a:srgbClr val="000000"/>
              </a:solidFill>
            </a:endParaRPr>
          </a:p>
          <a:p>
            <a:pPr marL="0" indent="0">
              <a:buNone/>
            </a:pPr>
            <a:r>
              <a:rPr lang="en-GB" sz="2400" dirty="0">
                <a:solidFill>
                  <a:srgbClr val="000000"/>
                </a:solidFill>
              </a:rPr>
              <a:t>At the end of the lesson we will provide you with places outside of school that you could go to for support.</a:t>
            </a:r>
            <a:endParaRPr lang="en-GB" sz="2400" b="0" dirty="0">
              <a:solidFill>
                <a:srgbClr val="000000"/>
              </a:solidFill>
              <a:effectLst/>
            </a:endParaRPr>
          </a:p>
          <a:p>
            <a:endParaRPr lang="en-US" sz="2000" dirty="0">
              <a:solidFill>
                <a:srgbClr val="000000"/>
              </a:solidFill>
            </a:endParaRPr>
          </a:p>
        </p:txBody>
      </p:sp>
      <p:sp>
        <p:nvSpPr>
          <p:cNvPr id="16" name="Freeform 62">
            <a:extLst>
              <a:ext uri="{FF2B5EF4-FFF2-40B4-BE49-F238E27FC236}">
                <a16:creationId xmlns:a16="http://schemas.microsoft.com/office/drawing/2014/main" id="{339C8D78-A644-462F-B674-F440635E53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191562"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85000"/>
                  </a:schemeClr>
                </a:gs>
                <a:gs pos="100000">
                  <a:schemeClr val="bg2">
                    <a:lumMod val="8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7" name="Picture 6" descr="A picture containing clock&#10;&#10;Description automatically generated">
            <a:extLst>
              <a:ext uri="{FF2B5EF4-FFF2-40B4-BE49-F238E27FC236}">
                <a16:creationId xmlns:a16="http://schemas.microsoft.com/office/drawing/2014/main" id="{58AF0D15-E3EB-5845-8F50-78A1BEF99D46}"/>
              </a:ext>
            </a:extLst>
          </p:cNvPr>
          <p:cNvPicPr>
            <a:picLocks noChangeAspect="1"/>
          </p:cNvPicPr>
          <p:nvPr/>
        </p:nvPicPr>
        <p:blipFill rotWithShape="1">
          <a:blip r:embed="rId4"/>
          <a:srcRect l="2360" r="48334"/>
          <a:stretch/>
        </p:blipFill>
        <p:spPr>
          <a:xfrm>
            <a:off x="8100821" y="2510756"/>
            <a:ext cx="3661831" cy="1856687"/>
          </a:xfrm>
          <a:prstGeom prst="rect">
            <a:avLst/>
          </a:prstGeom>
          <a:solidFill>
            <a:schemeClr val="bg1"/>
          </a:solidFill>
        </p:spPr>
      </p:pic>
    </p:spTree>
    <p:extLst>
      <p:ext uri="{BB962C8B-B14F-4D97-AF65-F5344CB8AC3E}">
        <p14:creationId xmlns:p14="http://schemas.microsoft.com/office/powerpoint/2010/main" val="1720354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A67CD3-AB4E-4A7A-BEB8-53C445D8C4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3726"/>
            <a:ext cx="56148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07CF545F-9C2E-4446-97CD-AD92990C2B6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6333383" y="523340"/>
            <a:ext cx="2997653" cy="1454051"/>
          </a:xfrm>
        </p:spPr>
        <p:txBody>
          <a:bodyPr>
            <a:normAutofit/>
          </a:bodyPr>
          <a:lstStyle/>
          <a:p>
            <a:r>
              <a:rPr lang="en-GB" b="1" dirty="0">
                <a:solidFill>
                  <a:srgbClr val="18A7E0"/>
                </a:solidFill>
                <a:latin typeface="+mn-lt"/>
              </a:rPr>
              <a:t>Key Words</a:t>
            </a:r>
            <a:endParaRPr lang="en-US" b="1" dirty="0">
              <a:solidFill>
                <a:srgbClr val="18A7E0"/>
              </a:solidFill>
              <a:latin typeface="+mn-lt"/>
            </a:endParaRPr>
          </a:p>
        </p:txBody>
      </p:sp>
      <p:sp>
        <p:nvSpPr>
          <p:cNvPr id="14" name="Freeform 62">
            <a:extLst>
              <a:ext uri="{FF2B5EF4-FFF2-40B4-BE49-F238E27FC236}">
                <a16:creationId xmlns:a16="http://schemas.microsoft.com/office/drawing/2014/main" id="{339C8D78-A644-462F-B674-F440635E53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85000"/>
                  </a:schemeClr>
                </a:gs>
                <a:gs pos="100000">
                  <a:schemeClr val="bg2">
                    <a:lumMod val="8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7" name="Graphic 6" descr="Pencil">
            <a:extLst>
              <a:ext uri="{FF2B5EF4-FFF2-40B4-BE49-F238E27FC236}">
                <a16:creationId xmlns:a16="http://schemas.microsoft.com/office/drawing/2014/main" id="{C5EBAC64-B42A-4E1A-8DF9-89F86F605EC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50254" y="1629089"/>
            <a:ext cx="3620021" cy="3620021"/>
          </a:xfrm>
          <a:prstGeom prst="rect">
            <a:avLst/>
          </a:prstGeom>
        </p:spPr>
      </p:pic>
      <p:sp>
        <p:nvSpPr>
          <p:cNvPr id="3" name="Content Placeholder 2">
            <a:extLst>
              <a:ext uri="{FF2B5EF4-FFF2-40B4-BE49-F238E27FC236}">
                <a16:creationId xmlns:a16="http://schemas.microsoft.com/office/drawing/2014/main" id="{74256A76-5F77-2043-B20A-BB0E74524EB8}"/>
              </a:ext>
            </a:extLst>
          </p:cNvPr>
          <p:cNvSpPr>
            <a:spLocks noGrp="1"/>
          </p:cNvSpPr>
          <p:nvPr>
            <p:ph idx="1"/>
          </p:nvPr>
        </p:nvSpPr>
        <p:spPr>
          <a:xfrm>
            <a:off x="6094105" y="2500731"/>
            <a:ext cx="5167976" cy="2100264"/>
          </a:xfrm>
        </p:spPr>
        <p:txBody>
          <a:bodyPr anchor="ctr">
            <a:noAutofit/>
          </a:bodyPr>
          <a:lstStyle/>
          <a:p>
            <a:r>
              <a:rPr lang="en-GB" sz="3200" dirty="0">
                <a:solidFill>
                  <a:srgbClr val="000000"/>
                </a:solidFill>
              </a:rPr>
              <a:t>Let’s read through the key words and definitions together.</a:t>
            </a:r>
          </a:p>
          <a:p>
            <a:endParaRPr lang="en-GB" sz="3200" dirty="0">
              <a:solidFill>
                <a:srgbClr val="000000"/>
              </a:solidFill>
            </a:endParaRPr>
          </a:p>
          <a:p>
            <a:r>
              <a:rPr lang="en-GB" sz="3200" dirty="0">
                <a:solidFill>
                  <a:srgbClr val="000000"/>
                </a:solidFill>
              </a:rPr>
              <a:t>You need to </a:t>
            </a:r>
            <a:r>
              <a:rPr lang="en-GB" sz="3200" dirty="0">
                <a:solidFill>
                  <a:srgbClr val="000000"/>
                </a:solidFill>
                <a:highlight>
                  <a:srgbClr val="FFFF00"/>
                </a:highlight>
              </a:rPr>
              <a:t>highlight</a:t>
            </a:r>
            <a:r>
              <a:rPr lang="en-GB" sz="3200" dirty="0">
                <a:solidFill>
                  <a:srgbClr val="000000"/>
                </a:solidFill>
              </a:rPr>
              <a:t> the words that are new to you. </a:t>
            </a:r>
            <a:endParaRPr lang="en-US" sz="3200" dirty="0">
              <a:solidFill>
                <a:srgbClr val="000000"/>
              </a:solidFill>
            </a:endParaRPr>
          </a:p>
        </p:txBody>
      </p:sp>
      <p:pic>
        <p:nvPicPr>
          <p:cNvPr id="11" name="Picture 10" descr="A picture containing clock&#10;&#10;Description automatically generated">
            <a:extLst>
              <a:ext uri="{FF2B5EF4-FFF2-40B4-BE49-F238E27FC236}">
                <a16:creationId xmlns:a16="http://schemas.microsoft.com/office/drawing/2014/main" id="{08D0BC58-61BD-5A4D-A888-88449365BE24}"/>
              </a:ext>
            </a:extLst>
          </p:cNvPr>
          <p:cNvPicPr>
            <a:picLocks noChangeAspect="1"/>
          </p:cNvPicPr>
          <p:nvPr/>
        </p:nvPicPr>
        <p:blipFill>
          <a:blip r:embed="rId6"/>
          <a:stretch>
            <a:fillRect/>
          </a:stretch>
        </p:blipFill>
        <p:spPr>
          <a:xfrm>
            <a:off x="8831569" y="5852971"/>
            <a:ext cx="3290624" cy="824087"/>
          </a:xfrm>
          <a:prstGeom prst="rect">
            <a:avLst/>
          </a:prstGeom>
        </p:spPr>
      </p:pic>
    </p:spTree>
    <p:extLst>
      <p:ext uri="{BB962C8B-B14F-4D97-AF65-F5344CB8AC3E}">
        <p14:creationId xmlns:p14="http://schemas.microsoft.com/office/powerpoint/2010/main" val="1977102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6280574" y="474342"/>
            <a:ext cx="4977976" cy="1454051"/>
          </a:xfrm>
        </p:spPr>
        <p:txBody>
          <a:bodyPr>
            <a:normAutofit/>
          </a:bodyPr>
          <a:lstStyle/>
          <a:p>
            <a:r>
              <a:rPr lang="en-GB" b="1" dirty="0">
                <a:solidFill>
                  <a:srgbClr val="18A7E0"/>
                </a:solidFill>
                <a:latin typeface="+mn-lt"/>
              </a:rPr>
              <a:t>Activity One</a:t>
            </a:r>
            <a:endParaRPr lang="en-US" b="1" dirty="0">
              <a:solidFill>
                <a:srgbClr val="18A7E0"/>
              </a:solidFill>
              <a:latin typeface="+mn-lt"/>
            </a:endParaRPr>
          </a:p>
        </p:txBody>
      </p:sp>
      <p:sp>
        <p:nvSpPr>
          <p:cNvPr id="3" name="Content Placeholder 2">
            <a:extLst>
              <a:ext uri="{FF2B5EF4-FFF2-40B4-BE49-F238E27FC236}">
                <a16:creationId xmlns:a16="http://schemas.microsoft.com/office/drawing/2014/main" id="{74256A76-5F77-2043-B20A-BB0E74524EB8}"/>
              </a:ext>
            </a:extLst>
          </p:cNvPr>
          <p:cNvSpPr>
            <a:spLocks noGrp="1"/>
          </p:cNvSpPr>
          <p:nvPr>
            <p:ph idx="1"/>
          </p:nvPr>
        </p:nvSpPr>
        <p:spPr>
          <a:xfrm>
            <a:off x="6090574" y="1641764"/>
            <a:ext cx="5433612" cy="3990109"/>
          </a:xfrm>
        </p:spPr>
        <p:txBody>
          <a:bodyPr anchor="ctr">
            <a:normAutofit/>
          </a:bodyPr>
          <a:lstStyle/>
          <a:p>
            <a:r>
              <a:rPr lang="en-GB" dirty="0">
                <a:solidFill>
                  <a:srgbClr val="000000"/>
                </a:solidFill>
              </a:rPr>
              <a:t>Sort the friendship cards into healthy and unhealthy features. </a:t>
            </a:r>
          </a:p>
          <a:p>
            <a:endParaRPr lang="en-GB" dirty="0">
              <a:solidFill>
                <a:srgbClr val="000000"/>
              </a:solidFill>
            </a:endParaRPr>
          </a:p>
          <a:p>
            <a:r>
              <a:rPr lang="en-GB" dirty="0">
                <a:solidFill>
                  <a:srgbClr val="000000"/>
                </a:solidFill>
              </a:rPr>
              <a:t>Can you add at least two features of your own - one healthy feature and one unhealthy?</a:t>
            </a:r>
          </a:p>
        </p:txBody>
      </p:sp>
      <p:graphicFrame>
        <p:nvGraphicFramePr>
          <p:cNvPr id="4" name="Table 3">
            <a:extLst>
              <a:ext uri="{FF2B5EF4-FFF2-40B4-BE49-F238E27FC236}">
                <a16:creationId xmlns:a16="http://schemas.microsoft.com/office/drawing/2014/main" id="{A4154558-D44E-8146-9BC9-7E2FAEA97CD2}"/>
              </a:ext>
            </a:extLst>
          </p:cNvPr>
          <p:cNvGraphicFramePr>
            <a:graphicFrameLocks noGrp="1"/>
          </p:cNvGraphicFramePr>
          <p:nvPr>
            <p:extLst>
              <p:ext uri="{D42A27DB-BD31-4B8C-83A1-F6EECF244321}">
                <p14:modId xmlns:p14="http://schemas.microsoft.com/office/powerpoint/2010/main" val="2305466179"/>
              </p:ext>
            </p:extLst>
          </p:nvPr>
        </p:nvGraphicFramePr>
        <p:xfrm>
          <a:off x="470493" y="642938"/>
          <a:ext cx="5433612" cy="5527520"/>
        </p:xfrm>
        <a:graphic>
          <a:graphicData uri="http://schemas.openxmlformats.org/drawingml/2006/table">
            <a:tbl>
              <a:tblPr/>
              <a:tblGrid>
                <a:gridCol w="1358403">
                  <a:extLst>
                    <a:ext uri="{9D8B030D-6E8A-4147-A177-3AD203B41FA5}">
                      <a16:colId xmlns:a16="http://schemas.microsoft.com/office/drawing/2014/main" val="2975018281"/>
                    </a:ext>
                  </a:extLst>
                </a:gridCol>
                <a:gridCol w="1358403">
                  <a:extLst>
                    <a:ext uri="{9D8B030D-6E8A-4147-A177-3AD203B41FA5}">
                      <a16:colId xmlns:a16="http://schemas.microsoft.com/office/drawing/2014/main" val="993397477"/>
                    </a:ext>
                  </a:extLst>
                </a:gridCol>
                <a:gridCol w="1358403">
                  <a:extLst>
                    <a:ext uri="{9D8B030D-6E8A-4147-A177-3AD203B41FA5}">
                      <a16:colId xmlns:a16="http://schemas.microsoft.com/office/drawing/2014/main" val="2022490480"/>
                    </a:ext>
                  </a:extLst>
                </a:gridCol>
                <a:gridCol w="1358403">
                  <a:extLst>
                    <a:ext uri="{9D8B030D-6E8A-4147-A177-3AD203B41FA5}">
                      <a16:colId xmlns:a16="http://schemas.microsoft.com/office/drawing/2014/main" val="522177054"/>
                    </a:ext>
                  </a:extLst>
                </a:gridCol>
              </a:tblGrid>
              <a:tr h="1105504">
                <a:tc>
                  <a:txBody>
                    <a:bodyPr/>
                    <a:lstStyle/>
                    <a:p>
                      <a:pPr algn="ctr" rtl="0" fontAlgn="t">
                        <a:spcBef>
                          <a:spcPts val="1200"/>
                        </a:spcBef>
                        <a:spcAft>
                          <a:spcPts val="0"/>
                        </a:spcAft>
                      </a:pPr>
                      <a:r>
                        <a:rPr lang="en-GB" sz="1200" b="0" i="0" u="none" strike="noStrike" dirty="0">
                          <a:solidFill>
                            <a:schemeClr val="accent1">
                              <a:lumMod val="75000"/>
                            </a:schemeClr>
                          </a:solidFill>
                          <a:effectLst/>
                          <a:latin typeface="Calibri" panose="020F0502020204030204" pitchFamily="34" charset="0"/>
                        </a:rPr>
                        <a:t>Always there for you when you need them</a:t>
                      </a:r>
                      <a:endParaRPr lang="en-GB" sz="2400" dirty="0">
                        <a:solidFill>
                          <a:schemeClr val="accent1">
                            <a:lumMod val="75000"/>
                          </a:schemeClr>
                        </a:solidFill>
                        <a:effectLst/>
                      </a:endParaRPr>
                    </a:p>
                  </a:txBody>
                  <a:tcPr marL="49168" marR="49168" marT="49168" marB="4916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spcBef>
                          <a:spcPts val="1200"/>
                        </a:spcBef>
                        <a:spcAft>
                          <a:spcPts val="0"/>
                        </a:spcAft>
                      </a:pPr>
                      <a:r>
                        <a:rPr lang="en-GB" sz="1200" b="0" i="0" u="none" strike="noStrike" dirty="0">
                          <a:solidFill>
                            <a:schemeClr val="accent1">
                              <a:lumMod val="75000"/>
                            </a:schemeClr>
                          </a:solidFill>
                          <a:effectLst/>
                          <a:latin typeface="Calibri" panose="020F0502020204030204" pitchFamily="34" charset="0"/>
                        </a:rPr>
                        <a:t>Lies to you or is dishonest with you</a:t>
                      </a:r>
                      <a:endParaRPr lang="en-GB" sz="2400" dirty="0">
                        <a:solidFill>
                          <a:schemeClr val="accent1">
                            <a:lumMod val="75000"/>
                          </a:schemeClr>
                        </a:solidFill>
                        <a:effectLst/>
                      </a:endParaRPr>
                    </a:p>
                  </a:txBody>
                  <a:tcPr marL="49168" marR="49168" marT="49168" marB="4916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spcBef>
                          <a:spcPts val="1200"/>
                        </a:spcBef>
                        <a:spcAft>
                          <a:spcPts val="0"/>
                        </a:spcAft>
                      </a:pPr>
                      <a:r>
                        <a:rPr lang="en-GB" sz="1200" b="0" i="0" u="none" strike="noStrike" dirty="0">
                          <a:solidFill>
                            <a:schemeClr val="accent1">
                              <a:lumMod val="75000"/>
                            </a:schemeClr>
                          </a:solidFill>
                          <a:effectLst/>
                          <a:latin typeface="Calibri" panose="020F0502020204030204" pitchFamily="34" charset="0"/>
                        </a:rPr>
                        <a:t>Trusts you</a:t>
                      </a:r>
                      <a:endParaRPr lang="en-GB" sz="2400" dirty="0">
                        <a:solidFill>
                          <a:schemeClr val="accent1">
                            <a:lumMod val="75000"/>
                          </a:schemeClr>
                        </a:solidFill>
                        <a:effectLst/>
                      </a:endParaRPr>
                    </a:p>
                  </a:txBody>
                  <a:tcPr marL="49168" marR="49168" marT="49168" marB="4916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spcBef>
                          <a:spcPts val="1200"/>
                        </a:spcBef>
                        <a:spcAft>
                          <a:spcPts val="0"/>
                        </a:spcAft>
                      </a:pPr>
                      <a:r>
                        <a:rPr lang="en-GB" sz="1200" b="0" i="0" u="none" strike="noStrike">
                          <a:solidFill>
                            <a:schemeClr val="accent1">
                              <a:lumMod val="75000"/>
                            </a:schemeClr>
                          </a:solidFill>
                          <a:effectLst/>
                          <a:latin typeface="Calibri" panose="020F0502020204030204" pitchFamily="34" charset="0"/>
                        </a:rPr>
                        <a:t>Makes choices for you</a:t>
                      </a:r>
                      <a:endParaRPr lang="en-GB" sz="2400">
                        <a:solidFill>
                          <a:schemeClr val="accent1">
                            <a:lumMod val="75000"/>
                          </a:schemeClr>
                        </a:solidFill>
                        <a:effectLst/>
                      </a:endParaRPr>
                    </a:p>
                  </a:txBody>
                  <a:tcPr marL="49168" marR="49168" marT="49168" marB="4916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22914681"/>
                  </a:ext>
                </a:extLst>
              </a:tr>
              <a:tr h="1105504">
                <a:tc>
                  <a:txBody>
                    <a:bodyPr/>
                    <a:lstStyle/>
                    <a:p>
                      <a:pPr algn="ctr" rtl="0" fontAlgn="t">
                        <a:spcBef>
                          <a:spcPts val="1200"/>
                        </a:spcBef>
                        <a:spcAft>
                          <a:spcPts val="0"/>
                        </a:spcAft>
                      </a:pPr>
                      <a:r>
                        <a:rPr lang="en-GB" sz="1200" b="0" i="0" u="none" strike="noStrike">
                          <a:solidFill>
                            <a:schemeClr val="accent1">
                              <a:lumMod val="75000"/>
                            </a:schemeClr>
                          </a:solidFill>
                          <a:effectLst/>
                          <a:latin typeface="Calibri" panose="020F0502020204030204" pitchFamily="34" charset="0"/>
                        </a:rPr>
                        <a:t>Is pleased for you when you are successful</a:t>
                      </a:r>
                      <a:endParaRPr lang="en-GB" sz="2400">
                        <a:solidFill>
                          <a:schemeClr val="accent1">
                            <a:lumMod val="75000"/>
                          </a:schemeClr>
                        </a:solidFill>
                        <a:effectLst/>
                      </a:endParaRPr>
                    </a:p>
                  </a:txBody>
                  <a:tcPr marL="49168" marR="49168" marT="49168" marB="4916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spcBef>
                          <a:spcPts val="1200"/>
                        </a:spcBef>
                        <a:spcAft>
                          <a:spcPts val="0"/>
                        </a:spcAft>
                      </a:pPr>
                      <a:r>
                        <a:rPr lang="en-GB" sz="1200" b="0" i="0" u="none" strike="noStrike" dirty="0">
                          <a:solidFill>
                            <a:schemeClr val="accent1">
                              <a:lumMod val="75000"/>
                            </a:schemeClr>
                          </a:solidFill>
                          <a:effectLst/>
                          <a:latin typeface="Calibri" panose="020F0502020204030204" pitchFamily="34" charset="0"/>
                        </a:rPr>
                        <a:t>Happy to do some activities together and some with other people instead</a:t>
                      </a:r>
                      <a:endParaRPr lang="en-GB" sz="2400" dirty="0">
                        <a:solidFill>
                          <a:schemeClr val="accent1">
                            <a:lumMod val="75000"/>
                          </a:schemeClr>
                        </a:solidFill>
                        <a:effectLst/>
                      </a:endParaRPr>
                    </a:p>
                  </a:txBody>
                  <a:tcPr marL="49168" marR="49168" marT="49168" marB="4916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spcBef>
                          <a:spcPts val="1200"/>
                        </a:spcBef>
                        <a:spcAft>
                          <a:spcPts val="0"/>
                        </a:spcAft>
                      </a:pPr>
                      <a:r>
                        <a:rPr lang="en-GB" sz="1200" b="0" i="0" u="none" strike="noStrike" dirty="0">
                          <a:solidFill>
                            <a:schemeClr val="accent1">
                              <a:lumMod val="75000"/>
                            </a:schemeClr>
                          </a:solidFill>
                          <a:effectLst/>
                          <a:latin typeface="Calibri" panose="020F0502020204030204" pitchFamily="34" charset="0"/>
                        </a:rPr>
                        <a:t>Able to help or comfort one another without the need for repayment</a:t>
                      </a:r>
                      <a:endParaRPr lang="en-GB" sz="2400" dirty="0">
                        <a:solidFill>
                          <a:schemeClr val="accent1">
                            <a:lumMod val="75000"/>
                          </a:schemeClr>
                        </a:solidFill>
                        <a:effectLst/>
                      </a:endParaRPr>
                    </a:p>
                  </a:txBody>
                  <a:tcPr marL="49168" marR="49168" marT="49168" marB="4916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spcBef>
                          <a:spcPts val="1200"/>
                        </a:spcBef>
                        <a:spcAft>
                          <a:spcPts val="0"/>
                        </a:spcAft>
                      </a:pPr>
                      <a:r>
                        <a:rPr lang="en-GB" sz="1200" b="0" i="0" u="none" strike="noStrike">
                          <a:solidFill>
                            <a:schemeClr val="accent1">
                              <a:lumMod val="75000"/>
                            </a:schemeClr>
                          </a:solidFill>
                          <a:effectLst/>
                          <a:latin typeface="Calibri" panose="020F0502020204030204" pitchFamily="34" charset="0"/>
                        </a:rPr>
                        <a:t>Their emotions blow hot and cold, you never know how they will respond to you</a:t>
                      </a:r>
                      <a:endParaRPr lang="en-GB" sz="2400">
                        <a:solidFill>
                          <a:schemeClr val="accent1">
                            <a:lumMod val="75000"/>
                          </a:schemeClr>
                        </a:solidFill>
                        <a:effectLst/>
                      </a:endParaRPr>
                    </a:p>
                  </a:txBody>
                  <a:tcPr marL="49168" marR="49168" marT="49168" marB="4916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53572798"/>
                  </a:ext>
                </a:extLst>
              </a:tr>
              <a:tr h="1105504">
                <a:tc>
                  <a:txBody>
                    <a:bodyPr/>
                    <a:lstStyle/>
                    <a:p>
                      <a:pPr algn="ctr" rtl="0" fontAlgn="t">
                        <a:spcBef>
                          <a:spcPts val="0"/>
                        </a:spcBef>
                        <a:spcAft>
                          <a:spcPts val="0"/>
                        </a:spcAft>
                      </a:pPr>
                      <a:r>
                        <a:rPr lang="en-GB" sz="1200" b="0" i="0" u="none" strike="noStrike">
                          <a:solidFill>
                            <a:schemeClr val="accent1">
                              <a:lumMod val="75000"/>
                            </a:schemeClr>
                          </a:solidFill>
                          <a:effectLst/>
                          <a:latin typeface="Calibri" panose="020F0502020204030204" pitchFamily="34" charset="0"/>
                        </a:rPr>
                        <a:t>Acknowledges you as their friend, whoever you are around</a:t>
                      </a:r>
                      <a:endParaRPr lang="en-GB" sz="2400">
                        <a:solidFill>
                          <a:schemeClr val="accent1">
                            <a:lumMod val="75000"/>
                          </a:schemeClr>
                        </a:solidFill>
                        <a:effectLst/>
                      </a:endParaRPr>
                    </a:p>
                  </a:txBody>
                  <a:tcPr marL="49168" marR="49168" marT="49168" marB="4916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spcBef>
                          <a:spcPts val="1200"/>
                        </a:spcBef>
                        <a:spcAft>
                          <a:spcPts val="0"/>
                        </a:spcAft>
                      </a:pPr>
                      <a:r>
                        <a:rPr lang="en-GB" sz="1200" b="0" i="0" u="none" strike="noStrike" dirty="0">
                          <a:solidFill>
                            <a:schemeClr val="accent1">
                              <a:lumMod val="75000"/>
                            </a:schemeClr>
                          </a:solidFill>
                          <a:effectLst/>
                          <a:latin typeface="Calibri" panose="020F0502020204030204" pitchFamily="34" charset="0"/>
                        </a:rPr>
                        <a:t>Makes you feel bad about spending time with other friends/family</a:t>
                      </a:r>
                      <a:endParaRPr lang="en-GB" sz="2400" dirty="0">
                        <a:solidFill>
                          <a:schemeClr val="accent1">
                            <a:lumMod val="75000"/>
                          </a:schemeClr>
                        </a:solidFill>
                        <a:effectLst/>
                      </a:endParaRPr>
                    </a:p>
                  </a:txBody>
                  <a:tcPr marL="49168" marR="49168" marT="49168" marB="4916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spcBef>
                          <a:spcPts val="1200"/>
                        </a:spcBef>
                        <a:spcAft>
                          <a:spcPts val="0"/>
                        </a:spcAft>
                      </a:pPr>
                      <a:r>
                        <a:rPr lang="en-GB" sz="1200" b="0" i="0" u="none" strike="noStrike" dirty="0">
                          <a:solidFill>
                            <a:schemeClr val="accent1">
                              <a:lumMod val="75000"/>
                            </a:schemeClr>
                          </a:solidFill>
                          <a:effectLst/>
                          <a:latin typeface="Calibri" panose="020F0502020204030204" pitchFamily="34" charset="0"/>
                        </a:rPr>
                        <a:t>Allowed to have differing opinions</a:t>
                      </a:r>
                      <a:endParaRPr lang="en-GB" sz="2400" dirty="0">
                        <a:solidFill>
                          <a:schemeClr val="accent1">
                            <a:lumMod val="75000"/>
                          </a:schemeClr>
                        </a:solidFill>
                        <a:effectLst/>
                      </a:endParaRPr>
                    </a:p>
                  </a:txBody>
                  <a:tcPr marL="49168" marR="49168" marT="49168" marB="4916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spcBef>
                          <a:spcPts val="1200"/>
                        </a:spcBef>
                        <a:spcAft>
                          <a:spcPts val="0"/>
                        </a:spcAft>
                      </a:pPr>
                      <a:r>
                        <a:rPr lang="en-GB" sz="1200" b="0" i="0" u="none" strike="noStrike">
                          <a:solidFill>
                            <a:schemeClr val="accent1">
                              <a:lumMod val="75000"/>
                            </a:schemeClr>
                          </a:solidFill>
                          <a:effectLst/>
                          <a:latin typeface="Calibri" panose="020F0502020204030204" pitchFamily="34" charset="0"/>
                        </a:rPr>
                        <a:t>Shares the secrets you confide in them</a:t>
                      </a:r>
                      <a:endParaRPr lang="en-GB" sz="2400">
                        <a:solidFill>
                          <a:schemeClr val="accent1">
                            <a:lumMod val="75000"/>
                          </a:schemeClr>
                        </a:solidFill>
                        <a:effectLst/>
                      </a:endParaRPr>
                    </a:p>
                  </a:txBody>
                  <a:tcPr marL="49168" marR="49168" marT="49168" marB="4916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36918686"/>
                  </a:ext>
                </a:extLst>
              </a:tr>
              <a:tr h="1105504">
                <a:tc>
                  <a:txBody>
                    <a:bodyPr/>
                    <a:lstStyle/>
                    <a:p>
                      <a:pPr algn="ctr" rtl="0" fontAlgn="t">
                        <a:spcBef>
                          <a:spcPts val="1200"/>
                        </a:spcBef>
                        <a:spcAft>
                          <a:spcPts val="0"/>
                        </a:spcAft>
                      </a:pPr>
                      <a:r>
                        <a:rPr lang="en-GB" sz="1200" b="0" i="0" u="none" strike="noStrike">
                          <a:solidFill>
                            <a:schemeClr val="accent1">
                              <a:lumMod val="75000"/>
                            </a:schemeClr>
                          </a:solidFill>
                          <a:effectLst/>
                          <a:latin typeface="Calibri" panose="020F0502020204030204" pitchFamily="34" charset="0"/>
                        </a:rPr>
                        <a:t>Tries to change you</a:t>
                      </a:r>
                      <a:endParaRPr lang="en-GB" sz="2400">
                        <a:solidFill>
                          <a:schemeClr val="accent1">
                            <a:lumMod val="75000"/>
                          </a:schemeClr>
                        </a:solidFill>
                        <a:effectLst/>
                      </a:endParaRPr>
                    </a:p>
                  </a:txBody>
                  <a:tcPr marL="49168" marR="49168" marT="49168" marB="4916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spcBef>
                          <a:spcPts val="1200"/>
                        </a:spcBef>
                        <a:spcAft>
                          <a:spcPts val="0"/>
                        </a:spcAft>
                      </a:pPr>
                      <a:r>
                        <a:rPr lang="en-GB" sz="1200" b="0" i="0" u="none" strike="noStrike">
                          <a:solidFill>
                            <a:schemeClr val="accent1">
                              <a:lumMod val="75000"/>
                            </a:schemeClr>
                          </a:solidFill>
                          <a:effectLst/>
                          <a:latin typeface="Calibri" panose="020F0502020204030204" pitchFamily="34" charset="0"/>
                        </a:rPr>
                        <a:t>Insists that you spend all your time with them</a:t>
                      </a:r>
                      <a:endParaRPr lang="en-GB" sz="2400">
                        <a:solidFill>
                          <a:schemeClr val="accent1">
                            <a:lumMod val="75000"/>
                          </a:schemeClr>
                        </a:solidFill>
                        <a:effectLst/>
                      </a:endParaRPr>
                    </a:p>
                  </a:txBody>
                  <a:tcPr marL="49168" marR="49168" marT="49168" marB="4916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spcBef>
                          <a:spcPts val="1200"/>
                        </a:spcBef>
                        <a:spcAft>
                          <a:spcPts val="0"/>
                        </a:spcAft>
                      </a:pPr>
                      <a:r>
                        <a:rPr lang="en-GB" sz="1200" b="0" i="0" u="none" strike="noStrike" dirty="0">
                          <a:solidFill>
                            <a:schemeClr val="accent1">
                              <a:lumMod val="75000"/>
                            </a:schemeClr>
                          </a:solidFill>
                          <a:effectLst/>
                          <a:latin typeface="Calibri" panose="020F0502020204030204" pitchFamily="34" charset="0"/>
                        </a:rPr>
                        <a:t>Regularly checks where you are and who you are with</a:t>
                      </a:r>
                      <a:endParaRPr lang="en-GB" sz="2400" dirty="0">
                        <a:solidFill>
                          <a:schemeClr val="accent1">
                            <a:lumMod val="75000"/>
                          </a:schemeClr>
                        </a:solidFill>
                        <a:effectLst/>
                      </a:endParaRPr>
                    </a:p>
                  </a:txBody>
                  <a:tcPr marL="49168" marR="49168" marT="49168" marB="4916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spcBef>
                          <a:spcPts val="1200"/>
                        </a:spcBef>
                        <a:spcAft>
                          <a:spcPts val="0"/>
                        </a:spcAft>
                      </a:pPr>
                      <a:r>
                        <a:rPr lang="en-GB" sz="1200" b="0" i="0" u="none" strike="noStrike" dirty="0">
                          <a:solidFill>
                            <a:schemeClr val="accent1">
                              <a:lumMod val="75000"/>
                            </a:schemeClr>
                          </a:solidFill>
                          <a:effectLst/>
                          <a:latin typeface="Calibri" panose="020F0502020204030204" pitchFamily="34" charset="0"/>
                        </a:rPr>
                        <a:t>Happy when you spend time on your own,  with your family or other friends</a:t>
                      </a:r>
                      <a:endParaRPr lang="en-GB" sz="2400" dirty="0">
                        <a:solidFill>
                          <a:schemeClr val="accent1">
                            <a:lumMod val="75000"/>
                          </a:schemeClr>
                        </a:solidFill>
                        <a:effectLst/>
                      </a:endParaRPr>
                    </a:p>
                  </a:txBody>
                  <a:tcPr marL="49168" marR="49168" marT="49168" marB="4916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00054501"/>
                  </a:ext>
                </a:extLst>
              </a:tr>
              <a:tr h="1105504">
                <a:tc>
                  <a:txBody>
                    <a:bodyPr/>
                    <a:lstStyle/>
                    <a:p>
                      <a:pPr algn="ctr" rtl="0" fontAlgn="t">
                        <a:spcBef>
                          <a:spcPts val="1200"/>
                        </a:spcBef>
                        <a:spcAft>
                          <a:spcPts val="0"/>
                        </a:spcAft>
                      </a:pPr>
                      <a:r>
                        <a:rPr lang="en-GB" sz="1200" b="0" i="0" u="none" strike="noStrike">
                          <a:solidFill>
                            <a:schemeClr val="accent1">
                              <a:lumMod val="75000"/>
                            </a:schemeClr>
                          </a:solidFill>
                          <a:effectLst/>
                          <a:latin typeface="Calibri" panose="020F0502020204030204" pitchFamily="34" charset="0"/>
                        </a:rPr>
                        <a:t>Trusting</a:t>
                      </a:r>
                      <a:endParaRPr lang="en-GB" sz="2400">
                        <a:solidFill>
                          <a:schemeClr val="accent1">
                            <a:lumMod val="75000"/>
                          </a:schemeClr>
                        </a:solidFill>
                        <a:effectLst/>
                      </a:endParaRPr>
                    </a:p>
                  </a:txBody>
                  <a:tcPr marL="49168" marR="49168" marT="49168" marB="4916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spcBef>
                          <a:spcPts val="1200"/>
                        </a:spcBef>
                        <a:spcAft>
                          <a:spcPts val="0"/>
                        </a:spcAft>
                      </a:pPr>
                      <a:r>
                        <a:rPr lang="en-GB" sz="1200" b="0" i="0" u="none" strike="noStrike" dirty="0">
                          <a:solidFill>
                            <a:schemeClr val="accent1">
                              <a:lumMod val="75000"/>
                            </a:schemeClr>
                          </a:solidFill>
                          <a:effectLst/>
                          <a:latin typeface="Calibri" panose="020F0502020204030204" pitchFamily="34" charset="0"/>
                        </a:rPr>
                        <a:t>Takes credit for your successes</a:t>
                      </a:r>
                      <a:endParaRPr lang="en-GB" sz="2400" dirty="0">
                        <a:solidFill>
                          <a:schemeClr val="accent1">
                            <a:lumMod val="75000"/>
                          </a:schemeClr>
                        </a:solidFill>
                        <a:effectLst/>
                      </a:endParaRPr>
                    </a:p>
                  </a:txBody>
                  <a:tcPr marL="49168" marR="49168" marT="49168" marB="4916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spcBef>
                          <a:spcPts val="1200"/>
                        </a:spcBef>
                        <a:spcAft>
                          <a:spcPts val="0"/>
                        </a:spcAft>
                      </a:pPr>
                      <a:r>
                        <a:rPr lang="en-GB" sz="1200" b="0" i="0" u="none" strike="noStrike">
                          <a:solidFill>
                            <a:schemeClr val="accent1">
                              <a:lumMod val="75000"/>
                            </a:schemeClr>
                          </a:solidFill>
                          <a:effectLst/>
                          <a:latin typeface="Calibri" panose="020F0502020204030204" pitchFamily="34" charset="0"/>
                        </a:rPr>
                        <a:t>Makes comments that leave the other person  feeling down or unhappy</a:t>
                      </a:r>
                      <a:endParaRPr lang="en-GB" sz="2400">
                        <a:solidFill>
                          <a:schemeClr val="accent1">
                            <a:lumMod val="75000"/>
                          </a:schemeClr>
                        </a:solidFill>
                        <a:effectLst/>
                      </a:endParaRPr>
                    </a:p>
                  </a:txBody>
                  <a:tcPr marL="49168" marR="49168" marT="49168" marB="4916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spcBef>
                          <a:spcPts val="1200"/>
                        </a:spcBef>
                        <a:spcAft>
                          <a:spcPts val="0"/>
                        </a:spcAft>
                      </a:pPr>
                      <a:r>
                        <a:rPr lang="en-GB" sz="1200" b="0" i="0" u="none" strike="noStrike" dirty="0">
                          <a:solidFill>
                            <a:schemeClr val="accent1">
                              <a:lumMod val="75000"/>
                            </a:schemeClr>
                          </a:solidFill>
                          <a:effectLst/>
                          <a:latin typeface="Calibri" panose="020F0502020204030204" pitchFamily="34" charset="0"/>
                        </a:rPr>
                        <a:t>Encourages you to try new things and take positive risks</a:t>
                      </a:r>
                      <a:endParaRPr lang="en-GB" sz="2400" dirty="0">
                        <a:solidFill>
                          <a:schemeClr val="accent1">
                            <a:lumMod val="75000"/>
                          </a:schemeClr>
                        </a:solidFill>
                        <a:effectLst/>
                      </a:endParaRPr>
                    </a:p>
                  </a:txBody>
                  <a:tcPr marL="49168" marR="49168" marT="49168" marB="4916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1008481"/>
                  </a:ext>
                </a:extLst>
              </a:tr>
            </a:tbl>
          </a:graphicData>
        </a:graphic>
      </p:graphicFrame>
      <p:pic>
        <p:nvPicPr>
          <p:cNvPr id="11" name="Picture 10" descr="A picture containing clock&#10;&#10;Description automatically generated">
            <a:extLst>
              <a:ext uri="{FF2B5EF4-FFF2-40B4-BE49-F238E27FC236}">
                <a16:creationId xmlns:a16="http://schemas.microsoft.com/office/drawing/2014/main" id="{64E70133-C3BE-B645-925F-C625D92E1A83}"/>
              </a:ext>
            </a:extLst>
          </p:cNvPr>
          <p:cNvPicPr>
            <a:picLocks noChangeAspect="1"/>
          </p:cNvPicPr>
          <p:nvPr/>
        </p:nvPicPr>
        <p:blipFill>
          <a:blip r:embed="rId3"/>
          <a:stretch>
            <a:fillRect/>
          </a:stretch>
        </p:blipFill>
        <p:spPr>
          <a:xfrm>
            <a:off x="8831569" y="5852971"/>
            <a:ext cx="3290624" cy="824087"/>
          </a:xfrm>
          <a:prstGeom prst="rect">
            <a:avLst/>
          </a:prstGeom>
        </p:spPr>
      </p:pic>
    </p:spTree>
    <p:extLst>
      <p:ext uri="{BB962C8B-B14F-4D97-AF65-F5344CB8AC3E}">
        <p14:creationId xmlns:p14="http://schemas.microsoft.com/office/powerpoint/2010/main" val="22889603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0BC9EFE1-D8CB-4668-9980-DB108327A7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6271569"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Picture 25">
            <a:extLst>
              <a:ext uri="{FF2B5EF4-FFF2-40B4-BE49-F238E27FC236}">
                <a16:creationId xmlns:a16="http://schemas.microsoft.com/office/drawing/2014/main" id="{7CBAE1BD-B8E4-4029-8AA2-C77E4FED986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6271264" y="910059"/>
            <a:ext cx="5120613" cy="787615"/>
          </a:xfrm>
        </p:spPr>
        <p:txBody>
          <a:bodyPr vert="horz" lIns="91440" tIns="45720" rIns="91440" bIns="45720" rtlCol="0" anchor="t">
            <a:normAutofit/>
          </a:bodyPr>
          <a:lstStyle/>
          <a:p>
            <a:r>
              <a:rPr lang="en-US" b="1" dirty="0">
                <a:solidFill>
                  <a:srgbClr val="18A7E0"/>
                </a:solidFill>
                <a:latin typeface="+mn-lt"/>
              </a:rPr>
              <a:t>Activity Two</a:t>
            </a:r>
          </a:p>
        </p:txBody>
      </p:sp>
      <p:sp>
        <p:nvSpPr>
          <p:cNvPr id="3" name="Content Placeholder 2">
            <a:extLst>
              <a:ext uri="{FF2B5EF4-FFF2-40B4-BE49-F238E27FC236}">
                <a16:creationId xmlns:a16="http://schemas.microsoft.com/office/drawing/2014/main" id="{74256A76-5F77-2043-B20A-BB0E74524EB8}"/>
              </a:ext>
            </a:extLst>
          </p:cNvPr>
          <p:cNvSpPr>
            <a:spLocks noGrp="1"/>
          </p:cNvSpPr>
          <p:nvPr>
            <p:ph idx="1"/>
          </p:nvPr>
        </p:nvSpPr>
        <p:spPr>
          <a:xfrm>
            <a:off x="6271264" y="1792272"/>
            <a:ext cx="5478085" cy="3437466"/>
          </a:xfrm>
        </p:spPr>
        <p:txBody>
          <a:bodyPr vert="horz" lIns="91440" tIns="45720" rIns="91440" bIns="45720" rtlCol="0" anchor="b">
            <a:noAutofit/>
          </a:bodyPr>
          <a:lstStyle/>
          <a:p>
            <a:pPr marL="0" indent="0">
              <a:buNone/>
            </a:pPr>
            <a:r>
              <a:rPr lang="en-US" dirty="0">
                <a:solidFill>
                  <a:srgbClr val="000000"/>
                </a:solidFill>
              </a:rPr>
              <a:t>We are now going to watch the video about Hope and Donte </a:t>
            </a:r>
          </a:p>
          <a:p>
            <a:pPr marL="0" indent="0">
              <a:buNone/>
            </a:pPr>
            <a:r>
              <a:rPr lang="en-GB" dirty="0">
                <a:solidFill>
                  <a:srgbClr val="18A7E0"/>
                </a:solidFill>
                <a:hlinkClick r:id="rId4">
                  <a:extLst>
                    <a:ext uri="{A12FA001-AC4F-418D-AE19-62706E023703}">
                      <ahyp:hlinkClr xmlns:ahyp="http://schemas.microsoft.com/office/drawing/2018/hyperlinkcolor" val="tx"/>
                    </a:ext>
                  </a:extLst>
                </a:hlinkClick>
              </a:rPr>
              <a:t>https://vimeo.com/397425468/67b3bff078</a:t>
            </a:r>
            <a:endParaRPr lang="en-US" dirty="0">
              <a:solidFill>
                <a:srgbClr val="18A7E0"/>
              </a:solidFill>
            </a:endParaRPr>
          </a:p>
          <a:p>
            <a:pPr marL="0" indent="0">
              <a:buNone/>
            </a:pPr>
            <a:r>
              <a:rPr lang="en-US" dirty="0">
                <a:solidFill>
                  <a:srgbClr val="000000"/>
                </a:solidFill>
              </a:rPr>
              <a:t> </a:t>
            </a:r>
          </a:p>
          <a:p>
            <a:pPr marL="0" indent="0">
              <a:buNone/>
            </a:pPr>
            <a:r>
              <a:rPr lang="en-GB" dirty="0"/>
              <a:t>We will watch this video once, all the way through without pausing it! </a:t>
            </a:r>
          </a:p>
        </p:txBody>
      </p:sp>
      <p:sp>
        <p:nvSpPr>
          <p:cNvPr id="28" name="Freeform 49">
            <a:extLst>
              <a:ext uri="{FF2B5EF4-FFF2-40B4-BE49-F238E27FC236}">
                <a16:creationId xmlns:a16="http://schemas.microsoft.com/office/drawing/2014/main" id="{77DA6D33-2D62-458C-BF5D-DBF612FD55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590635"/>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accent3"/>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6" name="Picture 5" descr="A picture containing room&#10;&#10;Description automatically generated">
            <a:extLst>
              <a:ext uri="{FF2B5EF4-FFF2-40B4-BE49-F238E27FC236}">
                <a16:creationId xmlns:a16="http://schemas.microsoft.com/office/drawing/2014/main" id="{158B3A16-BC62-2B45-BDEB-EDAB096F0F8A}"/>
              </a:ext>
            </a:extLst>
          </p:cNvPr>
          <p:cNvPicPr>
            <a:picLocks noChangeAspect="1"/>
          </p:cNvPicPr>
          <p:nvPr/>
        </p:nvPicPr>
        <p:blipFill rotWithShape="1">
          <a:blip r:embed="rId5">
            <a:alphaModFix/>
          </a:blip>
          <a:srcRect l="25817" r="18567"/>
          <a:stretch/>
        </p:blipFill>
        <p:spPr>
          <a:xfrm>
            <a:off x="1" y="770037"/>
            <a:ext cx="5298683" cy="6097438"/>
          </a:xfrm>
          <a:custGeom>
            <a:avLst/>
            <a:gdLst/>
            <a:ahLst/>
            <a:cxnLst/>
            <a:rect l="l" t="t" r="r" b="b"/>
            <a:pathLst>
              <a:path w="5298683" h="6097438">
                <a:moveTo>
                  <a:pt x="2178155" y="0"/>
                </a:moveTo>
                <a:cubicBezTo>
                  <a:pt x="3901575" y="0"/>
                  <a:pt x="5298683" y="1397108"/>
                  <a:pt x="5298683" y="3120527"/>
                </a:cubicBezTo>
                <a:cubicBezTo>
                  <a:pt x="5298683" y="4413092"/>
                  <a:pt x="4512810" y="5522106"/>
                  <a:pt x="3392805" y="5995828"/>
                </a:cubicBezTo>
                <a:lnTo>
                  <a:pt x="3115184" y="6097438"/>
                </a:lnTo>
                <a:lnTo>
                  <a:pt x="1241127" y="6097438"/>
                </a:lnTo>
                <a:lnTo>
                  <a:pt x="963506" y="5995828"/>
                </a:lnTo>
                <a:cubicBezTo>
                  <a:pt x="683504" y="5877397"/>
                  <a:pt x="424387" y="5719261"/>
                  <a:pt x="193210" y="5528477"/>
                </a:cubicBezTo>
                <a:lnTo>
                  <a:pt x="0" y="5352876"/>
                </a:lnTo>
                <a:lnTo>
                  <a:pt x="0" y="888178"/>
                </a:lnTo>
                <a:lnTo>
                  <a:pt x="193210" y="712577"/>
                </a:lnTo>
                <a:cubicBezTo>
                  <a:pt x="732621" y="267415"/>
                  <a:pt x="1424159" y="0"/>
                  <a:pt x="2178155" y="0"/>
                </a:cubicBezTo>
                <a:close/>
              </a:path>
            </a:pathLst>
          </a:custGeom>
          <a:effectLst>
            <a:softEdge rad="0"/>
          </a:effectLst>
        </p:spPr>
      </p:pic>
      <p:pic>
        <p:nvPicPr>
          <p:cNvPr id="10" name="Picture 9" descr="A picture containing clock&#10;&#10;Description automatically generated">
            <a:extLst>
              <a:ext uri="{FF2B5EF4-FFF2-40B4-BE49-F238E27FC236}">
                <a16:creationId xmlns:a16="http://schemas.microsoft.com/office/drawing/2014/main" id="{B34DD9CB-4247-D142-ACF2-7922DCEF03A0}"/>
              </a:ext>
            </a:extLst>
          </p:cNvPr>
          <p:cNvPicPr>
            <a:picLocks noChangeAspect="1"/>
          </p:cNvPicPr>
          <p:nvPr/>
        </p:nvPicPr>
        <p:blipFill>
          <a:blip r:embed="rId6"/>
          <a:stretch>
            <a:fillRect/>
          </a:stretch>
        </p:blipFill>
        <p:spPr>
          <a:xfrm>
            <a:off x="8831569" y="5852971"/>
            <a:ext cx="3290624" cy="824087"/>
          </a:xfrm>
          <a:prstGeom prst="rect">
            <a:avLst/>
          </a:prstGeom>
        </p:spPr>
      </p:pic>
    </p:spTree>
    <p:extLst>
      <p:ext uri="{BB962C8B-B14F-4D97-AF65-F5344CB8AC3E}">
        <p14:creationId xmlns:p14="http://schemas.microsoft.com/office/powerpoint/2010/main" val="25481375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alpha val="82000"/>
          </a:schemeClr>
        </a:solidFill>
        <a:effectLst/>
      </p:bgPr>
    </p:bg>
    <p:spTree>
      <p:nvGrpSpPr>
        <p:cNvPr id="1" name=""/>
        <p:cNvGrpSpPr/>
        <p:nvPr/>
      </p:nvGrpSpPr>
      <p:grpSpPr>
        <a:xfrm>
          <a:off x="0" y="0"/>
          <a:ext cx="0" cy="0"/>
          <a:chOff x="0" y="0"/>
          <a:chExt cx="0" cy="0"/>
        </a:xfrm>
      </p:grpSpPr>
      <p:sp useBgFill="1">
        <p:nvSpPr>
          <p:cNvPr id="36" name="Rectangle 35">
            <a:extLst>
              <a:ext uri="{FF2B5EF4-FFF2-40B4-BE49-F238E27FC236}">
                <a16:creationId xmlns:a16="http://schemas.microsoft.com/office/drawing/2014/main" id="{33CD251C-A887-4D2F-925B-FC09719853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142874" y="3376412"/>
            <a:ext cx="4382766" cy="3383270"/>
          </a:xfrm>
          <a:custGeom>
            <a:avLst/>
            <a:gdLst>
              <a:gd name="connsiteX0" fmla="*/ 0 w 4382766"/>
              <a:gd name="connsiteY0" fmla="*/ 0 h 3383270"/>
              <a:gd name="connsiteX1" fmla="*/ 582282 w 4382766"/>
              <a:gd name="connsiteY1" fmla="*/ 0 h 3383270"/>
              <a:gd name="connsiteX2" fmla="*/ 1076908 w 4382766"/>
              <a:gd name="connsiteY2" fmla="*/ 0 h 3383270"/>
              <a:gd name="connsiteX3" fmla="*/ 1790673 w 4382766"/>
              <a:gd name="connsiteY3" fmla="*/ 0 h 3383270"/>
              <a:gd name="connsiteX4" fmla="*/ 2372955 w 4382766"/>
              <a:gd name="connsiteY4" fmla="*/ 0 h 3383270"/>
              <a:gd name="connsiteX5" fmla="*/ 2955237 w 4382766"/>
              <a:gd name="connsiteY5" fmla="*/ 0 h 3383270"/>
              <a:gd name="connsiteX6" fmla="*/ 3669001 w 4382766"/>
              <a:gd name="connsiteY6" fmla="*/ 0 h 3383270"/>
              <a:gd name="connsiteX7" fmla="*/ 4382766 w 4382766"/>
              <a:gd name="connsiteY7" fmla="*/ 0 h 3383270"/>
              <a:gd name="connsiteX8" fmla="*/ 4382766 w 4382766"/>
              <a:gd name="connsiteY8" fmla="*/ 744319 h 3383270"/>
              <a:gd name="connsiteX9" fmla="*/ 4382766 w 4382766"/>
              <a:gd name="connsiteY9" fmla="*/ 1353308 h 3383270"/>
              <a:gd name="connsiteX10" fmla="*/ 4382766 w 4382766"/>
              <a:gd name="connsiteY10" fmla="*/ 1962297 h 3383270"/>
              <a:gd name="connsiteX11" fmla="*/ 4382766 w 4382766"/>
              <a:gd name="connsiteY11" fmla="*/ 2638951 h 3383270"/>
              <a:gd name="connsiteX12" fmla="*/ 4382766 w 4382766"/>
              <a:gd name="connsiteY12" fmla="*/ 3383270 h 3383270"/>
              <a:gd name="connsiteX13" fmla="*/ 3888140 w 4382766"/>
              <a:gd name="connsiteY13" fmla="*/ 3383270 h 3383270"/>
              <a:gd name="connsiteX14" fmla="*/ 3174375 w 4382766"/>
              <a:gd name="connsiteY14" fmla="*/ 3383270 h 3383270"/>
              <a:gd name="connsiteX15" fmla="*/ 2635921 w 4382766"/>
              <a:gd name="connsiteY15" fmla="*/ 3383270 h 3383270"/>
              <a:gd name="connsiteX16" fmla="*/ 2009811 w 4382766"/>
              <a:gd name="connsiteY16" fmla="*/ 3383270 h 3383270"/>
              <a:gd name="connsiteX17" fmla="*/ 1296047 w 4382766"/>
              <a:gd name="connsiteY17" fmla="*/ 3383270 h 3383270"/>
              <a:gd name="connsiteX18" fmla="*/ 669937 w 4382766"/>
              <a:gd name="connsiteY18" fmla="*/ 3383270 h 3383270"/>
              <a:gd name="connsiteX19" fmla="*/ 0 w 4382766"/>
              <a:gd name="connsiteY19" fmla="*/ 3383270 h 3383270"/>
              <a:gd name="connsiteX20" fmla="*/ 0 w 4382766"/>
              <a:gd name="connsiteY20" fmla="*/ 2774281 h 3383270"/>
              <a:gd name="connsiteX21" fmla="*/ 0 w 4382766"/>
              <a:gd name="connsiteY21" fmla="*/ 2131460 h 3383270"/>
              <a:gd name="connsiteX22" fmla="*/ 0 w 4382766"/>
              <a:gd name="connsiteY22" fmla="*/ 1387141 h 3383270"/>
              <a:gd name="connsiteX23" fmla="*/ 0 w 4382766"/>
              <a:gd name="connsiteY23" fmla="*/ 710487 h 3383270"/>
              <a:gd name="connsiteX24" fmla="*/ 0 w 4382766"/>
              <a:gd name="connsiteY24" fmla="*/ 0 h 3383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382766" h="3383270" extrusionOk="0">
                <a:moveTo>
                  <a:pt x="0" y="0"/>
                </a:moveTo>
                <a:cubicBezTo>
                  <a:pt x="260546" y="18477"/>
                  <a:pt x="349755" y="-7167"/>
                  <a:pt x="582282" y="0"/>
                </a:cubicBezTo>
                <a:cubicBezTo>
                  <a:pt x="814809" y="7167"/>
                  <a:pt x="946722" y="13642"/>
                  <a:pt x="1076908" y="0"/>
                </a:cubicBezTo>
                <a:cubicBezTo>
                  <a:pt x="1207094" y="-13642"/>
                  <a:pt x="1544377" y="-27113"/>
                  <a:pt x="1790673" y="0"/>
                </a:cubicBezTo>
                <a:cubicBezTo>
                  <a:pt x="2036970" y="27113"/>
                  <a:pt x="2198554" y="4938"/>
                  <a:pt x="2372955" y="0"/>
                </a:cubicBezTo>
                <a:cubicBezTo>
                  <a:pt x="2547356" y="-4938"/>
                  <a:pt x="2829598" y="-10416"/>
                  <a:pt x="2955237" y="0"/>
                </a:cubicBezTo>
                <a:cubicBezTo>
                  <a:pt x="3080876" y="10416"/>
                  <a:pt x="3485185" y="16457"/>
                  <a:pt x="3669001" y="0"/>
                </a:cubicBezTo>
                <a:cubicBezTo>
                  <a:pt x="3852817" y="-16457"/>
                  <a:pt x="4205804" y="-2234"/>
                  <a:pt x="4382766" y="0"/>
                </a:cubicBezTo>
                <a:cubicBezTo>
                  <a:pt x="4357701" y="219420"/>
                  <a:pt x="4383838" y="492900"/>
                  <a:pt x="4382766" y="744319"/>
                </a:cubicBezTo>
                <a:cubicBezTo>
                  <a:pt x="4381694" y="995738"/>
                  <a:pt x="4404538" y="1212445"/>
                  <a:pt x="4382766" y="1353308"/>
                </a:cubicBezTo>
                <a:cubicBezTo>
                  <a:pt x="4360994" y="1494171"/>
                  <a:pt x="4395621" y="1788767"/>
                  <a:pt x="4382766" y="1962297"/>
                </a:cubicBezTo>
                <a:cubicBezTo>
                  <a:pt x="4369911" y="2135827"/>
                  <a:pt x="4377037" y="2328278"/>
                  <a:pt x="4382766" y="2638951"/>
                </a:cubicBezTo>
                <a:cubicBezTo>
                  <a:pt x="4388495" y="2949624"/>
                  <a:pt x="4411305" y="3172746"/>
                  <a:pt x="4382766" y="3383270"/>
                </a:cubicBezTo>
                <a:cubicBezTo>
                  <a:pt x="4144189" y="3368849"/>
                  <a:pt x="4002263" y="3372463"/>
                  <a:pt x="3888140" y="3383270"/>
                </a:cubicBezTo>
                <a:cubicBezTo>
                  <a:pt x="3774017" y="3394077"/>
                  <a:pt x="3492504" y="3354770"/>
                  <a:pt x="3174375" y="3383270"/>
                </a:cubicBezTo>
                <a:cubicBezTo>
                  <a:pt x="2856246" y="3411770"/>
                  <a:pt x="2860054" y="3388717"/>
                  <a:pt x="2635921" y="3383270"/>
                </a:cubicBezTo>
                <a:cubicBezTo>
                  <a:pt x="2411788" y="3377823"/>
                  <a:pt x="2160522" y="3390083"/>
                  <a:pt x="2009811" y="3383270"/>
                </a:cubicBezTo>
                <a:cubicBezTo>
                  <a:pt x="1859100" y="3376458"/>
                  <a:pt x="1602049" y="3391289"/>
                  <a:pt x="1296047" y="3383270"/>
                </a:cubicBezTo>
                <a:cubicBezTo>
                  <a:pt x="990045" y="3375251"/>
                  <a:pt x="898270" y="3384402"/>
                  <a:pt x="669937" y="3383270"/>
                </a:cubicBezTo>
                <a:cubicBezTo>
                  <a:pt x="441604" y="3382139"/>
                  <a:pt x="144533" y="3368297"/>
                  <a:pt x="0" y="3383270"/>
                </a:cubicBezTo>
                <a:cubicBezTo>
                  <a:pt x="20596" y="3239647"/>
                  <a:pt x="-25655" y="3027326"/>
                  <a:pt x="0" y="2774281"/>
                </a:cubicBezTo>
                <a:cubicBezTo>
                  <a:pt x="25655" y="2521236"/>
                  <a:pt x="17117" y="2436093"/>
                  <a:pt x="0" y="2131460"/>
                </a:cubicBezTo>
                <a:cubicBezTo>
                  <a:pt x="-17117" y="1826827"/>
                  <a:pt x="-5861" y="1615671"/>
                  <a:pt x="0" y="1387141"/>
                </a:cubicBezTo>
                <a:cubicBezTo>
                  <a:pt x="5861" y="1158611"/>
                  <a:pt x="-18638" y="915040"/>
                  <a:pt x="0" y="710487"/>
                </a:cubicBezTo>
                <a:cubicBezTo>
                  <a:pt x="18638" y="505934"/>
                  <a:pt x="13958" y="252025"/>
                  <a:pt x="0" y="0"/>
                </a:cubicBezTo>
                <a:close/>
              </a:path>
            </a:pathLst>
          </a:custGeom>
          <a:noFill/>
          <a:ln>
            <a:solidFill>
              <a:srgbClr val="18A7E0">
                <a:alpha val="0"/>
              </a:srgbClr>
            </a:solidFill>
            <a:extLst>
              <a:ext uri="{C807C97D-BFC1-408E-A445-0C87EB9F89A2}">
                <ask:lineSketchStyleProps xmlns="" xmlns:ask="http://schemas.microsoft.com/office/drawing/2018/sketchyshapes" sd="1219033472">
                  <ask:type>
                    <ask:lineSketchFreehand/>
                  </ask:type>
                </ask:lineSketchStyleProps>
              </a:ext>
            </a:extLst>
          </a:ln>
        </p:spPr>
        <p:txBody>
          <a:bodyPr vert="horz" lIns="91440" tIns="45720" rIns="91440" bIns="45720" rtlCol="0" anchor="b">
            <a:noAutofit/>
          </a:bodyPr>
          <a:lstStyle/>
          <a:p>
            <a:br>
              <a:rPr lang="en-GB" sz="1800" dirty="0">
                <a:latin typeface="+mn-lt"/>
              </a:rPr>
            </a:br>
            <a:r>
              <a:rPr lang="en-GB" sz="1800" b="1" dirty="0">
                <a:latin typeface="+mn-lt"/>
              </a:rPr>
              <a:t>Identify and explain how what is unhealthy behaviour in a romantic relationship can also be unhealthy behaviour in a friendship.</a:t>
            </a:r>
            <a:br>
              <a:rPr lang="en-GB" sz="1800" b="1" dirty="0"/>
            </a:br>
            <a:br>
              <a:rPr lang="en-GB" sz="1800" b="1" dirty="0">
                <a:solidFill>
                  <a:srgbClr val="18A7E0"/>
                </a:solidFill>
              </a:rPr>
            </a:br>
            <a:r>
              <a:rPr lang="en-GB" sz="1800" b="1" dirty="0">
                <a:solidFill>
                  <a:srgbClr val="18A7E0"/>
                </a:solidFill>
                <a:latin typeface="+mn-lt"/>
              </a:rPr>
              <a:t>Model Answer: </a:t>
            </a:r>
            <a:r>
              <a:rPr lang="en-GB" sz="1800" i="1" dirty="0">
                <a:latin typeface="+mn-lt"/>
              </a:rPr>
              <a:t>A feature of an unhealthy friendship or romantic relationship is when the other person </a:t>
            </a:r>
            <a:r>
              <a:rPr lang="en-GB" sz="1800" i="1" u="sng" dirty="0">
                <a:latin typeface="+mn-lt"/>
              </a:rPr>
              <a:t>tries to change you</a:t>
            </a:r>
            <a:r>
              <a:rPr lang="en-GB" sz="1800" i="1" dirty="0">
                <a:latin typeface="+mn-lt"/>
              </a:rPr>
              <a:t>. In both cases this shows that the other person does not actually accept and like you as you are and instead wants to change and control you. </a:t>
            </a:r>
            <a:br>
              <a:rPr lang="en-GB" sz="1800" i="1" dirty="0">
                <a:latin typeface="+mn-lt"/>
              </a:rPr>
            </a:br>
            <a:br>
              <a:rPr lang="en-GB" sz="1800" i="1" dirty="0">
                <a:latin typeface="+mn-lt"/>
              </a:rPr>
            </a:br>
            <a:endParaRPr lang="en-US" sz="1800" b="1" dirty="0">
              <a:solidFill>
                <a:srgbClr val="18A7E0"/>
              </a:solidFill>
              <a:latin typeface="+mn-lt"/>
            </a:endParaRPr>
          </a:p>
        </p:txBody>
      </p:sp>
      <p:grpSp>
        <p:nvGrpSpPr>
          <p:cNvPr id="38" name="Group 37">
            <a:extLst>
              <a:ext uri="{FF2B5EF4-FFF2-40B4-BE49-F238E27FC236}">
                <a16:creationId xmlns:a16="http://schemas.microsoft.com/office/drawing/2014/main" id="{770AE191-D2EA-45C9-A44D-830C188F74C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72021" y="518649"/>
            <a:ext cx="1128382" cy="847206"/>
            <a:chOff x="8183879" y="1000124"/>
            <a:chExt cx="1562267" cy="1172973"/>
          </a:xfrm>
        </p:grpSpPr>
        <p:sp>
          <p:nvSpPr>
            <p:cNvPr id="39" name="Freeform 5">
              <a:extLst>
                <a:ext uri="{FF2B5EF4-FFF2-40B4-BE49-F238E27FC236}">
                  <a16:creationId xmlns:a16="http://schemas.microsoft.com/office/drawing/2014/main" id="{23A0E4C1-B7A6-4637-AC51-4A5AE3841FFB}"/>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8183879" y="1348782"/>
              <a:ext cx="935037" cy="824315"/>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tx1"/>
              </a:solidFill>
            </a:ln>
          </p:spPr>
          <p:txBody>
            <a:bodyPr vert="horz" wrap="square" lIns="91440" tIns="45720" rIns="91440" bIns="45720" numCol="1" anchor="t" anchorCtr="0" compatLnSpc="1">
              <a:prstTxWarp prst="textNoShape">
                <a:avLst/>
              </a:prstTxWarp>
            </a:bodyPr>
            <a:lstStyle/>
            <a:p>
              <a:endParaRPr lang="en-US"/>
            </a:p>
          </p:txBody>
        </p:sp>
        <p:sp>
          <p:nvSpPr>
            <p:cNvPr id="40" name="Freeform 5">
              <a:extLst>
                <a:ext uri="{FF2B5EF4-FFF2-40B4-BE49-F238E27FC236}">
                  <a16:creationId xmlns:a16="http://schemas.microsoft.com/office/drawing/2014/main" id="{F4E8C039-CC58-44F3-8A7B-E0A934C1D015}"/>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8983979" y="1000124"/>
              <a:ext cx="762167" cy="671915"/>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tx1"/>
              </a:solidFill>
            </a:ln>
          </p:spPr>
          <p:txBody>
            <a:bodyPr vert="horz" wrap="square" lIns="91440" tIns="45720" rIns="91440" bIns="45720" numCol="1" anchor="t" anchorCtr="0" compatLnSpc="1">
              <a:prstTxWarp prst="textNoShape">
                <a:avLst/>
              </a:prstTxWarp>
            </a:bodyPr>
            <a:lstStyle/>
            <a:p>
              <a:endParaRPr lang="en-US"/>
            </a:p>
          </p:txBody>
        </p:sp>
      </p:grpSp>
      <p:pic>
        <p:nvPicPr>
          <p:cNvPr id="5" name="Picture 4" descr="A picture containing room&#10;&#10;Description automatically generated">
            <a:extLst>
              <a:ext uri="{FF2B5EF4-FFF2-40B4-BE49-F238E27FC236}">
                <a16:creationId xmlns:a16="http://schemas.microsoft.com/office/drawing/2014/main" id="{5403DE75-79BF-2343-8571-2C8DECE118ED}"/>
              </a:ext>
            </a:extLst>
          </p:cNvPr>
          <p:cNvPicPr>
            <a:picLocks noChangeAspect="1"/>
          </p:cNvPicPr>
          <p:nvPr/>
        </p:nvPicPr>
        <p:blipFill rotWithShape="1">
          <a:blip r:embed="rId3"/>
          <a:srcRect t="9750" r="2" b="10640"/>
          <a:stretch/>
        </p:blipFill>
        <p:spPr>
          <a:xfrm>
            <a:off x="4636963" y="10"/>
            <a:ext cx="7555037" cy="3383270"/>
          </a:xfrm>
          <a:prstGeom prst="rect">
            <a:avLst/>
          </a:prstGeom>
        </p:spPr>
      </p:pic>
      <p:pic>
        <p:nvPicPr>
          <p:cNvPr id="11" name="Picture 10" descr="A picture containing room, computer&#10;&#10;Description automatically generated">
            <a:extLst>
              <a:ext uri="{FF2B5EF4-FFF2-40B4-BE49-F238E27FC236}">
                <a16:creationId xmlns:a16="http://schemas.microsoft.com/office/drawing/2014/main" id="{CD001232-CA15-5D43-852A-0323498B05E1}"/>
              </a:ext>
            </a:extLst>
          </p:cNvPr>
          <p:cNvPicPr>
            <a:picLocks noChangeAspect="1"/>
          </p:cNvPicPr>
          <p:nvPr/>
        </p:nvPicPr>
        <p:blipFill rotWithShape="1">
          <a:blip r:embed="rId4"/>
          <a:srcRect t="11141" r="-2" b="8868"/>
          <a:stretch/>
        </p:blipFill>
        <p:spPr>
          <a:xfrm>
            <a:off x="4639056" y="3474720"/>
            <a:ext cx="7552944" cy="3383280"/>
          </a:xfrm>
          <a:prstGeom prst="rect">
            <a:avLst/>
          </a:prstGeom>
        </p:spPr>
      </p:pic>
      <p:sp>
        <p:nvSpPr>
          <p:cNvPr id="16" name="Rectangle 15">
            <a:extLst>
              <a:ext uri="{FF2B5EF4-FFF2-40B4-BE49-F238E27FC236}">
                <a16:creationId xmlns:a16="http://schemas.microsoft.com/office/drawing/2014/main" id="{AD3B53AE-7899-744D-8F7B-8336035B7B02}"/>
              </a:ext>
            </a:extLst>
          </p:cNvPr>
          <p:cNvSpPr/>
          <p:nvPr/>
        </p:nvSpPr>
        <p:spPr>
          <a:xfrm>
            <a:off x="0" y="64990"/>
            <a:ext cx="4525640" cy="15573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rgbClr val="18A7E0"/>
                </a:solidFill>
              </a:rPr>
              <a:t>Activity Three</a:t>
            </a:r>
          </a:p>
        </p:txBody>
      </p:sp>
      <p:pic>
        <p:nvPicPr>
          <p:cNvPr id="29" name="Picture 28" descr="A picture containing clock&#10;&#10;Description automatically generated">
            <a:extLst>
              <a:ext uri="{FF2B5EF4-FFF2-40B4-BE49-F238E27FC236}">
                <a16:creationId xmlns:a16="http://schemas.microsoft.com/office/drawing/2014/main" id="{2FA73B78-7070-554D-B849-0632F80DC405}"/>
              </a:ext>
            </a:extLst>
          </p:cNvPr>
          <p:cNvPicPr>
            <a:picLocks noChangeAspect="1"/>
          </p:cNvPicPr>
          <p:nvPr/>
        </p:nvPicPr>
        <p:blipFill>
          <a:blip r:embed="rId5"/>
          <a:stretch>
            <a:fillRect/>
          </a:stretch>
        </p:blipFill>
        <p:spPr>
          <a:xfrm>
            <a:off x="9594674" y="6207539"/>
            <a:ext cx="2597326" cy="650461"/>
          </a:xfrm>
          <a:prstGeom prst="rect">
            <a:avLst/>
          </a:prstGeom>
          <a:solidFill>
            <a:schemeClr val="bg1">
              <a:alpha val="53000"/>
            </a:schemeClr>
          </a:solidFill>
        </p:spPr>
      </p:pic>
      <p:sp>
        <p:nvSpPr>
          <p:cNvPr id="3" name="Content Placeholder 2">
            <a:extLst>
              <a:ext uri="{FF2B5EF4-FFF2-40B4-BE49-F238E27FC236}">
                <a16:creationId xmlns:a16="http://schemas.microsoft.com/office/drawing/2014/main" id="{74256A76-5F77-2043-B20A-BB0E74524EB8}"/>
              </a:ext>
            </a:extLst>
          </p:cNvPr>
          <p:cNvSpPr>
            <a:spLocks noGrp="1"/>
          </p:cNvSpPr>
          <p:nvPr>
            <p:ph idx="1"/>
          </p:nvPr>
        </p:nvSpPr>
        <p:spPr>
          <a:xfrm>
            <a:off x="142874" y="1365857"/>
            <a:ext cx="4257676" cy="1754082"/>
          </a:xfrm>
          <a:ln w="12700">
            <a:solidFill>
              <a:srgbClr val="18A7E0"/>
            </a:solidFill>
            <a:prstDash val="dash"/>
            <a:extLst>
              <a:ext uri="{C807C97D-BFC1-408E-A445-0C87EB9F89A2}">
                <ask:lineSketchStyleProps xmlns="" xmlns:ask="http://schemas.microsoft.com/office/drawing/2018/sketchyshapes" sd="1219033472">
                  <a:custGeom>
                    <a:avLst/>
                    <a:gdLst>
                      <a:gd name="connsiteX0" fmla="*/ 0 w 4013071"/>
                      <a:gd name="connsiteY0" fmla="*/ 0 h 1868805"/>
                      <a:gd name="connsiteX1" fmla="*/ 4013071 w 4013071"/>
                      <a:gd name="connsiteY1" fmla="*/ 0 h 1868805"/>
                      <a:gd name="connsiteX2" fmla="*/ 4013071 w 4013071"/>
                      <a:gd name="connsiteY2" fmla="*/ 1868805 h 1868805"/>
                      <a:gd name="connsiteX3" fmla="*/ 0 w 4013071"/>
                      <a:gd name="connsiteY3" fmla="*/ 1868805 h 1868805"/>
                      <a:gd name="connsiteX4" fmla="*/ 0 w 4013071"/>
                      <a:gd name="connsiteY4" fmla="*/ 0 h 18688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13071" h="1868805" fill="none" extrusionOk="0">
                        <a:moveTo>
                          <a:pt x="0" y="0"/>
                        </a:moveTo>
                        <a:cubicBezTo>
                          <a:pt x="1989790" y="-49533"/>
                          <a:pt x="2863601" y="-14809"/>
                          <a:pt x="4013071" y="0"/>
                        </a:cubicBezTo>
                        <a:cubicBezTo>
                          <a:pt x="4021170" y="439774"/>
                          <a:pt x="4154391" y="1148137"/>
                          <a:pt x="4013071" y="1868805"/>
                        </a:cubicBezTo>
                        <a:cubicBezTo>
                          <a:pt x="2466086" y="1820574"/>
                          <a:pt x="1869562" y="1953260"/>
                          <a:pt x="0" y="1868805"/>
                        </a:cubicBezTo>
                        <a:cubicBezTo>
                          <a:pt x="-57735" y="1386535"/>
                          <a:pt x="-160417" y="710722"/>
                          <a:pt x="0" y="0"/>
                        </a:cubicBezTo>
                        <a:close/>
                      </a:path>
                      <a:path w="4013071" h="1868805" stroke="0" extrusionOk="0">
                        <a:moveTo>
                          <a:pt x="0" y="0"/>
                        </a:moveTo>
                        <a:cubicBezTo>
                          <a:pt x="1282705" y="118645"/>
                          <a:pt x="2459445" y="116012"/>
                          <a:pt x="4013071" y="0"/>
                        </a:cubicBezTo>
                        <a:cubicBezTo>
                          <a:pt x="4008874" y="645847"/>
                          <a:pt x="4145366" y="1651983"/>
                          <a:pt x="4013071" y="1868805"/>
                        </a:cubicBezTo>
                        <a:cubicBezTo>
                          <a:pt x="2671364" y="2003405"/>
                          <a:pt x="501066" y="1711609"/>
                          <a:pt x="0" y="1868805"/>
                        </a:cubicBezTo>
                        <a:cubicBezTo>
                          <a:pt x="93689" y="1243084"/>
                          <a:pt x="-55229" y="593438"/>
                          <a:pt x="0" y="0"/>
                        </a:cubicBezTo>
                        <a:close/>
                      </a:path>
                    </a:pathLst>
                  </a:custGeom>
                  <ask:type>
                    <ask:lineSketchNone/>
                  </ask:type>
                </ask:lineSketchStyleProps>
              </a:ext>
            </a:extLst>
          </a:ln>
        </p:spPr>
        <p:txBody>
          <a:bodyPr vert="horz" lIns="91440" tIns="45720" rIns="91440" bIns="45720" rtlCol="0" anchor="t">
            <a:normAutofit/>
          </a:bodyPr>
          <a:lstStyle/>
          <a:p>
            <a:r>
              <a:rPr lang="en-GB" sz="2000" dirty="0"/>
              <a:t>Look again at your list of features of healthy and unhealthy friendships.</a:t>
            </a:r>
          </a:p>
          <a:p>
            <a:r>
              <a:rPr lang="en-GB" sz="2000" dirty="0"/>
              <a:t>Which of these features they have you seen in Dante and Hope’s relationship?</a:t>
            </a:r>
          </a:p>
        </p:txBody>
      </p:sp>
    </p:spTree>
    <p:extLst>
      <p:ext uri="{BB962C8B-B14F-4D97-AF65-F5344CB8AC3E}">
        <p14:creationId xmlns:p14="http://schemas.microsoft.com/office/powerpoint/2010/main" val="1078784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10" name="Content Placeholder 9" descr="A person holding a sign&#10;&#10;Description automatically generated">
            <a:extLst>
              <a:ext uri="{FF2B5EF4-FFF2-40B4-BE49-F238E27FC236}">
                <a16:creationId xmlns:a16="http://schemas.microsoft.com/office/drawing/2014/main" id="{31DC846D-6E66-9C45-8347-3979685795BA}"/>
              </a:ext>
            </a:extLst>
          </p:cNvPr>
          <p:cNvPicPr>
            <a:picLocks noGrp="1" noChangeAspect="1"/>
          </p:cNvPicPr>
          <p:nvPr>
            <p:ph idx="1"/>
          </p:nvPr>
        </p:nvPicPr>
        <p:blipFill rotWithShape="1">
          <a:blip r:embed="rId3"/>
          <a:srcRect b="19"/>
          <a:stretch/>
        </p:blipFill>
        <p:spPr>
          <a:xfrm>
            <a:off x="20" y="1282"/>
            <a:ext cx="12191980" cy="6856718"/>
          </a:xfrm>
          <a:prstGeom prst="rect">
            <a:avLst/>
          </a:prstGeom>
        </p:spPr>
      </p:pic>
      <p:pic>
        <p:nvPicPr>
          <p:cNvPr id="19" name="Picture 18" descr="A picture containing clock&#10;&#10;Description automatically generated">
            <a:extLst>
              <a:ext uri="{FF2B5EF4-FFF2-40B4-BE49-F238E27FC236}">
                <a16:creationId xmlns:a16="http://schemas.microsoft.com/office/drawing/2014/main" id="{FD907BF6-3B21-B84E-A2BF-78A2E134E21B}"/>
              </a:ext>
            </a:extLst>
          </p:cNvPr>
          <p:cNvPicPr>
            <a:picLocks noChangeAspect="1"/>
          </p:cNvPicPr>
          <p:nvPr/>
        </p:nvPicPr>
        <p:blipFill>
          <a:blip r:embed="rId4"/>
          <a:stretch>
            <a:fillRect/>
          </a:stretch>
        </p:blipFill>
        <p:spPr>
          <a:xfrm>
            <a:off x="8743594" y="5994399"/>
            <a:ext cx="3448406" cy="863601"/>
          </a:xfrm>
          <a:prstGeom prst="rect">
            <a:avLst/>
          </a:prstGeom>
          <a:solidFill>
            <a:schemeClr val="bg1">
              <a:alpha val="53000"/>
            </a:schemeClr>
          </a:solidFill>
        </p:spPr>
      </p:pic>
    </p:spTree>
    <p:extLst>
      <p:ext uri="{BB962C8B-B14F-4D97-AF65-F5344CB8AC3E}">
        <p14:creationId xmlns:p14="http://schemas.microsoft.com/office/powerpoint/2010/main" val="18184199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 name="Rectangle 29">
            <a:extLst>
              <a:ext uri="{FF2B5EF4-FFF2-40B4-BE49-F238E27FC236}">
                <a16:creationId xmlns:a16="http://schemas.microsoft.com/office/drawing/2014/main" id="{F56F5174-31D9-4DBB-AAB7-A1FD7BDB13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5614875" cy="6858000"/>
          </a:xfrm>
          <a:prstGeom prst="rect">
            <a:avLst/>
          </a:prstGeom>
          <a:gradFill>
            <a:gsLst>
              <a:gs pos="0">
                <a:schemeClr val="accent6"/>
              </a:gs>
              <a:gs pos="25000">
                <a:schemeClr val="accent6"/>
              </a:gs>
              <a:gs pos="94000">
                <a:schemeClr val="accent1"/>
              </a:gs>
              <a:gs pos="100000">
                <a:schemeClr val="accent1"/>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Picture 31">
            <a:extLst>
              <a:ext uri="{FF2B5EF4-FFF2-40B4-BE49-F238E27FC236}">
                <a16:creationId xmlns:a16="http://schemas.microsoft.com/office/drawing/2014/main" id="{AE113210-7872-481A-ADE6-3A05CCAF5EB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4" name="Freeform 62">
            <a:extLst>
              <a:ext uri="{FF2B5EF4-FFF2-40B4-BE49-F238E27FC236}">
                <a16:creationId xmlns:a16="http://schemas.microsoft.com/office/drawing/2014/main" id="{F9A95BEE-6BB1-4A28-A8E6-A34B2E42EF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0" name="Content Placeholder 9" descr="A person holding a sign&#10;&#10;Description automatically generated">
            <a:extLst>
              <a:ext uri="{FF2B5EF4-FFF2-40B4-BE49-F238E27FC236}">
                <a16:creationId xmlns:a16="http://schemas.microsoft.com/office/drawing/2014/main" id="{31DC846D-6E66-9C45-8347-3979685795BA}"/>
              </a:ext>
            </a:extLst>
          </p:cNvPr>
          <p:cNvPicPr>
            <a:picLocks noGrp="1" noChangeAspect="1"/>
          </p:cNvPicPr>
          <p:nvPr>
            <p:ph idx="1"/>
          </p:nvPr>
        </p:nvPicPr>
        <p:blipFill rotWithShape="1">
          <a:blip r:embed="rId4">
            <a:alphaModFix/>
          </a:blip>
          <a:srcRect l="23128" r="23130" b="2"/>
          <a:stretch/>
        </p:blipFill>
        <p:spPr>
          <a:xfrm>
            <a:off x="20" y="907231"/>
            <a:ext cx="4838021" cy="5063738"/>
          </a:xfrm>
          <a:custGeom>
            <a:avLst/>
            <a:gdLst/>
            <a:ahLst/>
            <a:cxnLst/>
            <a:rect l="l" t="t" r="r" b="b"/>
            <a:pathLst>
              <a:path w="4838041" h="5063738">
                <a:moveTo>
                  <a:pt x="2306172" y="0"/>
                </a:moveTo>
                <a:cubicBezTo>
                  <a:pt x="3704485" y="0"/>
                  <a:pt x="4838041" y="1133556"/>
                  <a:pt x="4838041" y="2531869"/>
                </a:cubicBezTo>
                <a:cubicBezTo>
                  <a:pt x="4838041" y="3930182"/>
                  <a:pt x="3704485" y="5063738"/>
                  <a:pt x="2306172" y="5063738"/>
                </a:cubicBezTo>
                <a:cubicBezTo>
                  <a:pt x="1344832" y="5063738"/>
                  <a:pt x="508631" y="4527956"/>
                  <a:pt x="79886" y="3738709"/>
                </a:cubicBezTo>
                <a:lnTo>
                  <a:pt x="0" y="3572876"/>
                </a:lnTo>
                <a:lnTo>
                  <a:pt x="0" y="1490863"/>
                </a:lnTo>
                <a:lnTo>
                  <a:pt x="79886" y="1325030"/>
                </a:lnTo>
                <a:cubicBezTo>
                  <a:pt x="508631" y="535783"/>
                  <a:pt x="1344832" y="0"/>
                  <a:pt x="2306172" y="0"/>
                </a:cubicBezTo>
                <a:close/>
              </a:path>
            </a:pathLst>
          </a:custGeom>
          <a:effectLst>
            <a:softEdge rad="0"/>
          </a:effectLst>
        </p:spPr>
      </p:pic>
      <p:sp>
        <p:nvSpPr>
          <p:cNvPr id="5" name="Content Placeholder 2">
            <a:extLst>
              <a:ext uri="{FF2B5EF4-FFF2-40B4-BE49-F238E27FC236}">
                <a16:creationId xmlns:a16="http://schemas.microsoft.com/office/drawing/2014/main" id="{ABF605D9-B763-A14B-8BCD-9C8C218FAABE}"/>
              </a:ext>
            </a:extLst>
          </p:cNvPr>
          <p:cNvSpPr txBox="1">
            <a:spLocks/>
          </p:cNvSpPr>
          <p:nvPr/>
        </p:nvSpPr>
        <p:spPr>
          <a:xfrm>
            <a:off x="5315919" y="1496581"/>
            <a:ext cx="6596682" cy="5229683"/>
          </a:xfrm>
          <a:prstGeom prst="rect">
            <a:avLst/>
          </a:prstGeom>
        </p:spPr>
        <p:txBody>
          <a:bodyPr vert="horz" lIns="91440" tIns="45720" rIns="91440" bIns="45720" rtlCol="0" anchor="ctr">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3400" dirty="0"/>
              <a:t>It is important that we always know what we are consenting (agreeing) to. Look at the definition of </a:t>
            </a:r>
            <a:r>
              <a:rPr lang="en-GB" sz="3400" b="1" dirty="0">
                <a:solidFill>
                  <a:srgbClr val="18A7E0"/>
                </a:solidFill>
              </a:rPr>
              <a:t>informed consent </a:t>
            </a:r>
            <a:r>
              <a:rPr lang="en-GB" sz="3400" dirty="0"/>
              <a:t>in the key word list to remind yourself about what this means.</a:t>
            </a:r>
          </a:p>
          <a:p>
            <a:endParaRPr lang="en-GB" sz="3400" dirty="0"/>
          </a:p>
          <a:p>
            <a:r>
              <a:rPr lang="en-GB" sz="3400" dirty="0"/>
              <a:t>On your handout you have a list of risks that come with allowing someone else to download an application on your phone.</a:t>
            </a:r>
          </a:p>
          <a:p>
            <a:endParaRPr lang="en-GB" sz="3400" dirty="0"/>
          </a:p>
          <a:p>
            <a:r>
              <a:rPr lang="en-GB" sz="3400" dirty="0"/>
              <a:t>Individually, put them in order of risk with 1 being the most risky (that could cause the most harm) and 10 being the least risky (could cause the least amount of harm). </a:t>
            </a:r>
          </a:p>
          <a:p>
            <a:endParaRPr lang="en-GB" sz="3400" b="0" dirty="0">
              <a:effectLst/>
            </a:endParaRPr>
          </a:p>
          <a:p>
            <a:r>
              <a:rPr lang="en-GB" sz="3400" b="1" dirty="0">
                <a:solidFill>
                  <a:srgbClr val="18A7E0"/>
                </a:solidFill>
                <a:effectLst/>
              </a:rPr>
              <a:t>Stretch and challenge: </a:t>
            </a:r>
            <a:r>
              <a:rPr lang="en-GB" sz="3400" b="0" dirty="0">
                <a:effectLst/>
              </a:rPr>
              <a:t>You can add your own risks to this list too!</a:t>
            </a:r>
            <a:br>
              <a:rPr lang="en-GB" sz="2000" dirty="0"/>
            </a:br>
            <a:endParaRPr lang="en-US" sz="2000" dirty="0">
              <a:solidFill>
                <a:srgbClr val="000000"/>
              </a:solidFill>
            </a:endParaRPr>
          </a:p>
        </p:txBody>
      </p:sp>
      <p:sp>
        <p:nvSpPr>
          <p:cNvPr id="12" name="Rectangle 11">
            <a:extLst>
              <a:ext uri="{FF2B5EF4-FFF2-40B4-BE49-F238E27FC236}">
                <a16:creationId xmlns:a16="http://schemas.microsoft.com/office/drawing/2014/main" id="{56F27B7D-CB9E-F048-9B48-9515275BCB56}"/>
              </a:ext>
            </a:extLst>
          </p:cNvPr>
          <p:cNvSpPr/>
          <p:nvPr/>
        </p:nvSpPr>
        <p:spPr>
          <a:xfrm>
            <a:off x="6096000" y="273835"/>
            <a:ext cx="4525640" cy="11211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US" sz="4400" b="1" dirty="0">
                <a:solidFill>
                  <a:srgbClr val="18A7E0"/>
                </a:solidFill>
              </a:rPr>
              <a:t>Activity Four</a:t>
            </a:r>
          </a:p>
        </p:txBody>
      </p:sp>
      <p:pic>
        <p:nvPicPr>
          <p:cNvPr id="13" name="Picture 12" descr="A picture containing clock&#10;&#10;Description automatically generated">
            <a:extLst>
              <a:ext uri="{FF2B5EF4-FFF2-40B4-BE49-F238E27FC236}">
                <a16:creationId xmlns:a16="http://schemas.microsoft.com/office/drawing/2014/main" id="{C239F188-FC18-6540-86DD-E93BFCFD313A}"/>
              </a:ext>
            </a:extLst>
          </p:cNvPr>
          <p:cNvPicPr>
            <a:picLocks noChangeAspect="1"/>
          </p:cNvPicPr>
          <p:nvPr/>
        </p:nvPicPr>
        <p:blipFill>
          <a:blip r:embed="rId5"/>
          <a:stretch>
            <a:fillRect/>
          </a:stretch>
        </p:blipFill>
        <p:spPr>
          <a:xfrm>
            <a:off x="9594674" y="6207539"/>
            <a:ext cx="2597326" cy="650461"/>
          </a:xfrm>
          <a:prstGeom prst="rect">
            <a:avLst/>
          </a:prstGeom>
          <a:solidFill>
            <a:schemeClr val="bg1">
              <a:alpha val="53000"/>
            </a:schemeClr>
          </a:solidFill>
        </p:spPr>
      </p:pic>
    </p:spTree>
    <p:extLst>
      <p:ext uri="{BB962C8B-B14F-4D97-AF65-F5344CB8AC3E}">
        <p14:creationId xmlns:p14="http://schemas.microsoft.com/office/powerpoint/2010/main" val="4264123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theme/theme1.xml><?xml version="1.0" encoding="utf-8"?>
<a:theme xmlns:a="http://schemas.openxmlformats.org/drawingml/2006/main" name="Office Theme">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FB2228685EC404C91A6EC3A3CF733C8" ma:contentTypeVersion="20" ma:contentTypeDescription="Create a new document." ma:contentTypeScope="" ma:versionID="87f803ee678d08d3dcec30a8f63d8d71">
  <xsd:schema xmlns:xsd="http://www.w3.org/2001/XMLSchema" xmlns:xs="http://www.w3.org/2001/XMLSchema" xmlns:p="http://schemas.microsoft.com/office/2006/metadata/properties" xmlns:ns2="554728cf-8791-4a22-a7fc-5752b25d01d9" xmlns:ns3="2e4494b3-bcec-4197-829d-ab897af2db08" targetNamespace="http://schemas.microsoft.com/office/2006/metadata/properties" ma:root="true" ma:fieldsID="c3feaaee0ae27766af79f79ff0231568" ns2:_="" ns3:_="">
    <xsd:import namespace="554728cf-8791-4a22-a7fc-5752b25d01d9"/>
    <xsd:import namespace="2e4494b3-bcec-4197-829d-ab897af2db08"/>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54728cf-8791-4a22-a7fc-5752b25d01d9"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element name="TaxCatchAll" ma:index="25" nillable="true" ma:displayName="Taxonomy Catch All Column" ma:hidden="true" ma:list="{a3e0ee6a-7e35-4d1e-960a-2a344279a8fe}" ma:internalName="TaxCatchAll" ma:showField="CatchAllData" ma:web="554728cf-8791-4a22-a7fc-5752b25d01d9">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e4494b3-bcec-4197-829d-ab897af2db08"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AutoTags" ma:index="15" nillable="true" ma:displayName="MediaServiceAutoTags" ma:description=""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df45d9fc-05f3-477a-a23f-e6737fa287c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554728cf-8791-4a22-a7fc-5752b25d01d9" xsi:nil="true"/>
    <lcf76f155ced4ddcb4097134ff3c332f xmlns="2e4494b3-bcec-4197-829d-ab897af2db08">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942201F-0B10-4355-A8C4-B421A9FB957D}"/>
</file>

<file path=customXml/itemProps2.xml><?xml version="1.0" encoding="utf-8"?>
<ds:datastoreItem xmlns:ds="http://schemas.openxmlformats.org/officeDocument/2006/customXml" ds:itemID="{F0816DC1-187E-45E9-AB77-6057AB802C56}">
  <ds:schemaRefs>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2e4494b3-bcec-4197-829d-ab897af2db08"/>
    <ds:schemaRef ds:uri="http://purl.org/dc/elements/1.1/"/>
    <ds:schemaRef ds:uri="554728cf-8791-4a22-a7fc-5752b25d01d9"/>
    <ds:schemaRef ds:uri="http://www.w3.org/XML/1998/namespace"/>
  </ds:schemaRefs>
</ds:datastoreItem>
</file>

<file path=customXml/itemProps3.xml><?xml version="1.0" encoding="utf-8"?>
<ds:datastoreItem xmlns:ds="http://schemas.openxmlformats.org/officeDocument/2006/customXml" ds:itemID="{CC0EFFAB-ED2A-47A0-866A-047EAF57F5D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8</TotalTime>
  <Words>922</Words>
  <Application>Microsoft Office PowerPoint</Application>
  <PresentationFormat>Widescreen</PresentationFormat>
  <Paragraphs>122</Paragraphs>
  <Slides>14</Slides>
  <Notes>14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Calibri</vt:lpstr>
      <vt:lpstr>Calibri Light</vt:lpstr>
      <vt:lpstr>Times New Roman</vt:lpstr>
      <vt:lpstr>Office Theme</vt:lpstr>
      <vt:lpstr>KS3 Healthy Relationships: Hope and Donte – Lesson One</vt:lpstr>
      <vt:lpstr>Learning Aims</vt:lpstr>
      <vt:lpstr>Supporting You</vt:lpstr>
      <vt:lpstr>Key Words</vt:lpstr>
      <vt:lpstr>Activity One</vt:lpstr>
      <vt:lpstr>Activity Two</vt:lpstr>
      <vt:lpstr> Identify and explain how what is unhealthy behaviour in a romantic relationship can also be unhealthy behaviour in a friendship.  Model Answer: A feature of an unhealthy friendship or romantic relationship is when the other person tries to change you. In both cases this shows that the other person does not actually accept and like you as you are and instead wants to change and control you.   </vt:lpstr>
      <vt:lpstr>PowerPoint Presentation</vt:lpstr>
      <vt:lpstr>PowerPoint Presentation</vt:lpstr>
      <vt:lpstr>PowerPoint Presentation</vt:lpstr>
      <vt:lpstr>Activity Five</vt:lpstr>
      <vt:lpstr>Activity Six</vt:lpstr>
      <vt:lpstr>PowerPoint Presentation</vt:lpstr>
      <vt:lpstr>Supporting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KS3 Healthy Relationships: Hope and Donte – Lesson One</dc:title>
  <dc:creator>Elaine Halls</dc:creator>
  <cp:lastModifiedBy>chloe purcell</cp:lastModifiedBy>
  <cp:revision>2</cp:revision>
  <dcterms:created xsi:type="dcterms:W3CDTF">2020-07-17T07:23:43Z</dcterms:created>
  <dcterms:modified xsi:type="dcterms:W3CDTF">2020-07-24T08:30:12Z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0x0101004FB2228685EC404C91A6EC3A3CF733C8</vt:lpwstr>
  </property>
  <property fmtid="{D5CDD505-2E9C-101B-9397-08002B2CF9AE}" pid="3" name="MediaServiceImageTags">
    <vt:lpwstr/>
  </property>
</Properties>
</file>